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1" r:id="rId3"/>
    <p:sldId id="331" r:id="rId4"/>
    <p:sldId id="332" r:id="rId5"/>
    <p:sldId id="302" r:id="rId6"/>
    <p:sldId id="303" r:id="rId7"/>
    <p:sldId id="305" r:id="rId8"/>
    <p:sldId id="304" r:id="rId9"/>
    <p:sldId id="265" r:id="rId10"/>
    <p:sldId id="317" r:id="rId11"/>
    <p:sldId id="300" r:id="rId12"/>
    <p:sldId id="307" r:id="rId13"/>
    <p:sldId id="324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9" r:id="rId24"/>
    <p:sldId id="325" r:id="rId25"/>
    <p:sldId id="318" r:id="rId26"/>
    <p:sldId id="320" r:id="rId27"/>
    <p:sldId id="322" r:id="rId28"/>
    <p:sldId id="321" r:id="rId29"/>
    <p:sldId id="323" r:id="rId30"/>
    <p:sldId id="326" r:id="rId31"/>
    <p:sldId id="327" r:id="rId32"/>
    <p:sldId id="328" r:id="rId33"/>
    <p:sldId id="329" r:id="rId34"/>
    <p:sldId id="267" r:id="rId35"/>
    <p:sldId id="268" r:id="rId36"/>
    <p:sldId id="270" r:id="rId37"/>
    <p:sldId id="271" r:id="rId38"/>
    <p:sldId id="272" r:id="rId39"/>
    <p:sldId id="273" r:id="rId40"/>
    <p:sldId id="274" r:id="rId41"/>
    <p:sldId id="275" r:id="rId42"/>
    <p:sldId id="306" r:id="rId43"/>
    <p:sldId id="266" r:id="rId44"/>
    <p:sldId id="287" r:id="rId45"/>
    <p:sldId id="334" r:id="rId46"/>
    <p:sldId id="289" r:id="rId47"/>
    <p:sldId id="333" r:id="rId48"/>
    <p:sldId id="336" r:id="rId49"/>
    <p:sldId id="290" r:id="rId50"/>
    <p:sldId id="335" r:id="rId51"/>
    <p:sldId id="337" r:id="rId52"/>
    <p:sldId id="291" r:id="rId53"/>
    <p:sldId id="338" r:id="rId54"/>
    <p:sldId id="299" r:id="rId5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D1D1"/>
    <a:srgbClr val="C62817"/>
    <a:srgbClr val="1A979D"/>
    <a:srgbClr val="FFFFFF"/>
    <a:srgbClr val="00577D"/>
    <a:srgbClr val="00979C"/>
    <a:srgbClr val="1D6563"/>
    <a:srgbClr val="34B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8248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949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44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913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88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16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601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383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31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656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64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476B-69E4-4001-80BC-E90A149F7439}" type="datetimeFigureOut">
              <a:rPr lang="th-TH" smtClean="0"/>
              <a:t>17/10/63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E0D6-FC3D-45BE-9E79-3FBD6C17BFA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0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23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2.wmf"/><Relationship Id="rId3" Type="http://schemas.openxmlformats.org/officeDocument/2006/relationships/image" Target="../media/image23.png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liutyi.info/display/ARDUINO/DHT11" TargetMode="External"/><Relationship Id="rId3" Type="http://schemas.openxmlformats.org/officeDocument/2006/relationships/hyperlink" Target="https://wiki.liutyi.info/display/ARDUINO/AHT10" TargetMode="External"/><Relationship Id="rId7" Type="http://schemas.openxmlformats.org/officeDocument/2006/relationships/hyperlink" Target="https://wiki.liutyi.info/display/ARDUINO/BME680" TargetMode="External"/><Relationship Id="rId12" Type="http://schemas.openxmlformats.org/officeDocument/2006/relationships/hyperlink" Target="https://wiki.liutyi.info/display/ARDUINO/SHT2x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liutyi.info/display/ARDUINO/AM2320" TargetMode="External"/><Relationship Id="rId11" Type="http://schemas.openxmlformats.org/officeDocument/2006/relationships/hyperlink" Target="https://wiki.liutyi.info/display/ARDUINO/HTU21" TargetMode="External"/><Relationship Id="rId5" Type="http://schemas.openxmlformats.org/officeDocument/2006/relationships/hyperlink" Target="https://wiki.liutyi.info/display/ARDUINO/AM2302+DHT22" TargetMode="External"/><Relationship Id="rId10" Type="http://schemas.openxmlformats.org/officeDocument/2006/relationships/hyperlink" Target="https://wiki.liutyi.info/display/ARDUINO/HDC1080" TargetMode="External"/><Relationship Id="rId4" Type="http://schemas.openxmlformats.org/officeDocument/2006/relationships/hyperlink" Target="https://wiki.liutyi.info/display/ARDUINO/AHT15" TargetMode="External"/><Relationship Id="rId9" Type="http://schemas.openxmlformats.org/officeDocument/2006/relationships/hyperlink" Target="https://wiki.liutyi.info/display/ARDUINO/DHT1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-tech.ac.th/electric.htm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profiles.com/profile/306584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à¸à¸¥à¸à¸²à¸£à¸à¹à¸à¸«à¸²à¸£à¸¹à¸à¸ à¸²à¸à¸ªà¸³à¸«à¸£à¸±à¸ nodemcu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22" y="5826920"/>
            <a:ext cx="717852" cy="7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4292" r="25104" b="4816"/>
          <a:stretch/>
        </p:blipFill>
        <p:spPr>
          <a:xfrm>
            <a:off x="2140673" y="5796077"/>
            <a:ext cx="776953" cy="766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65491"/>
          <a:stretch/>
        </p:blipFill>
        <p:spPr>
          <a:xfrm>
            <a:off x="3012829" y="5712743"/>
            <a:ext cx="824563" cy="93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11944"/>
          <a:stretch/>
        </p:blipFill>
        <p:spPr>
          <a:xfrm>
            <a:off x="492034" y="5873552"/>
            <a:ext cx="724819" cy="719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68875" y="6093337"/>
            <a:ext cx="261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Anumat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Engkaninan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95" y="5799764"/>
            <a:ext cx="968030" cy="393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5629" t="32976" r="5371" b="32356"/>
          <a:stretch/>
        </p:blipFill>
        <p:spPr>
          <a:xfrm>
            <a:off x="3932595" y="6193296"/>
            <a:ext cx="966716" cy="3765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066" y="610049"/>
            <a:ext cx="8354863" cy="44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190865"/>
              </p:ext>
            </p:extLst>
          </p:nvPr>
        </p:nvGraphicFramePr>
        <p:xfrm>
          <a:off x="1979810" y="1793751"/>
          <a:ext cx="8516198" cy="4881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Acrobat Document" r:id="rId4" imgW="14306411" imgH="8200810" progId="Acrobat.Document.DC">
                  <p:embed/>
                </p:oleObj>
              </mc:Choice>
              <mc:Fallback>
                <p:oleObj name="Acrobat Document" r:id="rId4" imgW="14306411" imgH="820081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9810" y="1793751"/>
                        <a:ext cx="8516198" cy="4881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22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79" y="3184819"/>
            <a:ext cx="2428289" cy="145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2946" y="2062144"/>
            <a:ext cx="10078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กระแสไฟฟ้า</a:t>
            </a:r>
            <a:r>
              <a:rPr lang="th-TH" dirty="0">
                <a:solidFill>
                  <a:srgbClr val="FF0000"/>
                </a:solidFill>
              </a:rPr>
              <a:t> </a:t>
            </a:r>
            <a:r>
              <a:rPr lang="th-TH" dirty="0"/>
              <a:t>คือ อัตราการไหลของประจุในหนึ่งหน่วยเวลา ใช้สัญลักษณ์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i</a:t>
            </a:r>
            <a:r>
              <a:rPr lang="en-US" dirty="0"/>
              <a:t>  </a:t>
            </a:r>
            <a:r>
              <a:rPr lang="th-TH" dirty="0"/>
              <a:t>มีหน่วยเป็น แอมแปร์(</a:t>
            </a:r>
            <a:r>
              <a:rPr lang="en-US" dirty="0"/>
              <a:t>Ampere, A)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78462" y="2526910"/>
            <a:ext cx="7135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2813">
              <a:defRPr/>
            </a:pPr>
            <a:endParaRPr lang="th-TH" dirty="0">
              <a:solidFill>
                <a:schemeClr val="tx2"/>
              </a:solidFill>
              <a:latin typeface="Angsana New" pitchFamily="18" charset="-34"/>
              <a:sym typeface="Symbol" pitchFamily="18" charset="2"/>
            </a:endParaRPr>
          </a:p>
          <a:p>
            <a:pPr marL="457200" indent="-457200" defTabSz="912813">
              <a:buFont typeface="Arial" panose="020B0604020202020204" pitchFamily="34" charset="0"/>
              <a:buChar char="•"/>
              <a:defRPr/>
            </a:pPr>
            <a:r>
              <a:rPr lang="th-TH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ไฟฟ้ากระแสตรง (</a:t>
            </a:r>
            <a:r>
              <a:rPr lang="fr-FR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DC</a:t>
            </a:r>
            <a:r>
              <a:rPr lang="th-TH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) </a:t>
            </a:r>
            <a:r>
              <a:rPr lang="fr-FR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-</a:t>
            </a:r>
            <a:r>
              <a:rPr lang="th-TH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 ประจุไฟฟ้าจะเคลื่อนที่ไปในทิศทางเดียว</a:t>
            </a:r>
            <a:r>
              <a:rPr lang="th-TH" dirty="0"/>
              <a:t> </a:t>
            </a:r>
          </a:p>
          <a:p>
            <a:pPr defTabSz="912813">
              <a:defRPr/>
            </a:pPr>
            <a:endParaRPr lang="th-TH" dirty="0"/>
          </a:p>
        </p:txBody>
      </p:sp>
      <p:grpSp>
        <p:nvGrpSpPr>
          <p:cNvPr id="10" name="กลุ่ม 15"/>
          <p:cNvGrpSpPr>
            <a:grpSpLocks/>
          </p:cNvGrpSpPr>
          <p:nvPr/>
        </p:nvGrpSpPr>
        <p:grpSpPr bwMode="auto">
          <a:xfrm>
            <a:off x="529389" y="3222896"/>
            <a:ext cx="3649073" cy="2583344"/>
            <a:chOff x="1238250" y="1428736"/>
            <a:chExt cx="6667500" cy="5048250"/>
          </a:xfrm>
        </p:grpSpPr>
        <p:pic>
          <p:nvPicPr>
            <p:cNvPr id="11" name="Picture 2" descr="H:\สื่อการสอน\700px-Voltage_source_with_metallic_conductor_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1428736"/>
              <a:ext cx="6667500" cy="504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สี่เหลี่ยมผืนผ้า 13"/>
            <p:cNvSpPr/>
            <p:nvPr/>
          </p:nvSpPr>
          <p:spPr>
            <a:xfrm>
              <a:off x="3214688" y="5000611"/>
              <a:ext cx="2714625" cy="1143000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sp>
          <p:nvSpPr>
            <p:cNvPr id="13" name="สี่เหลี่ยมผืนผ้า 14"/>
            <p:cNvSpPr/>
            <p:nvPr/>
          </p:nvSpPr>
          <p:spPr>
            <a:xfrm>
              <a:off x="3786188" y="4000486"/>
              <a:ext cx="1571625" cy="500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</p:grp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6984997" y="4971509"/>
            <a:ext cx="2411078" cy="2031762"/>
            <a:chOff x="717" y="2433"/>
            <a:chExt cx="1798" cy="1452"/>
          </a:xfrm>
        </p:grpSpPr>
        <p:pic>
          <p:nvPicPr>
            <p:cNvPr id="17" name="Picture 3" descr="ac_1phas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" y="2433"/>
              <a:ext cx="1798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395" y="3477"/>
              <a:ext cx="681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1pPr>
              <a:lvl2pPr marL="742950" indent="-28575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2pPr>
              <a:lvl3pPr marL="1143000" indent="-228600"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3pPr>
              <a:lvl4pPr marL="1600200" indent="-22860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4pPr>
              <a:lvl5pPr marL="2057400" indent="-228600" defTabSz="9128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h-TH" altLang="en-US" sz="2400">
                  <a:solidFill>
                    <a:schemeClr val="tx2"/>
                  </a:solidFill>
                  <a:latin typeface="Angsana New" panose="02020603050405020304" pitchFamily="18" charset="-34"/>
                  <a:cs typeface="Angsana New" panose="02020603050405020304" pitchFamily="18" charset="-34"/>
                  <a:sym typeface="Symbol" panose="05050102010706020507" pitchFamily="18" charset="2"/>
                </a:rPr>
                <a:t>(</a:t>
              </a:r>
              <a:r>
                <a:rPr lang="fr-FR" altLang="en-US" sz="2400">
                  <a:solidFill>
                    <a:schemeClr val="tx2"/>
                  </a:solidFill>
                  <a:latin typeface="Angsana New" panose="02020603050405020304" pitchFamily="18" charset="-34"/>
                  <a:cs typeface="Angsana New" panose="02020603050405020304" pitchFamily="18" charset="-34"/>
                  <a:sym typeface="Symbol" panose="05050102010706020507" pitchFamily="18" charset="2"/>
                </a:rPr>
                <a:t>1 </a:t>
              </a:r>
              <a:r>
                <a:rPr lang="th-TH" altLang="en-US" sz="2400">
                  <a:solidFill>
                    <a:schemeClr val="tx2"/>
                  </a:solidFill>
                  <a:latin typeface="Angsana New" panose="02020603050405020304" pitchFamily="18" charset="-34"/>
                  <a:cs typeface="Angsana New" panose="02020603050405020304" pitchFamily="18" charset="-34"/>
                  <a:sym typeface="Symbol" panose="05050102010706020507" pitchFamily="18" charset="2"/>
                </a:rPr>
                <a:t>เฟส)</a:t>
              </a:r>
              <a:endParaRPr lang="fr-FR" altLang="en-US" sz="2400">
                <a:solidFill>
                  <a:schemeClr val="tx2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178462" y="4279012"/>
            <a:ext cx="78325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2813">
              <a:buFont typeface="Arial" panose="020B0604020202020204" pitchFamily="34" charset="0"/>
              <a:buChar char="•"/>
              <a:defRPr/>
            </a:pPr>
            <a:endParaRPr lang="th-TH" dirty="0">
              <a:solidFill>
                <a:schemeClr val="tx2"/>
              </a:solidFill>
              <a:latin typeface="Angsana New" pitchFamily="18" charset="-34"/>
              <a:sym typeface="Symbol" pitchFamily="18" charset="2"/>
            </a:endParaRPr>
          </a:p>
          <a:p>
            <a:pPr marL="457200" indent="-457200" defTabSz="912813">
              <a:buFont typeface="Arial" panose="020B0604020202020204" pitchFamily="34" charset="0"/>
              <a:buChar char="•"/>
              <a:defRPr/>
            </a:pPr>
            <a:r>
              <a:rPr lang="th-TH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ไฟฟ้ากระแสสลับ</a:t>
            </a:r>
            <a:r>
              <a:rPr lang="fr-FR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 (AC) - </a:t>
            </a:r>
            <a:r>
              <a:rPr lang="th-TH" dirty="0">
                <a:solidFill>
                  <a:schemeClr val="tx2"/>
                </a:solidFill>
                <a:latin typeface="Angsana New" pitchFamily="18" charset="-34"/>
                <a:sym typeface="Symbol" pitchFamily="18" charset="2"/>
              </a:rPr>
              <a:t>ประจุไฟฟ้าจะเคลื่อนที่กลับทิศไปมาอยู่ตลอดเวลา</a:t>
            </a:r>
            <a:endParaRPr lang="fr-FR" dirty="0">
              <a:solidFill>
                <a:schemeClr val="tx2"/>
              </a:solidFill>
              <a:latin typeface="Angsana New" pitchFamily="18" charset="-34"/>
              <a:sym typeface="Symbol" pitchFamily="18" charset="2"/>
            </a:endParaRPr>
          </a:p>
          <a:p>
            <a:pPr marL="457200" indent="-457200" defTabSz="912813">
              <a:buFont typeface="Arial" panose="020B0604020202020204" pitchFamily="34" charset="0"/>
              <a:buChar char="•"/>
              <a:defRPr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22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2946" y="2062144"/>
            <a:ext cx="100784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B0F0"/>
                </a:solidFill>
              </a:rPr>
              <a:t>แรงดันไฟฟ้า, ความต่างศักย์ไฟฟ้า, แรงเคลื่อนไฟฟ้า</a:t>
            </a:r>
            <a:r>
              <a:rPr lang="en-US" b="1" dirty="0">
                <a:solidFill>
                  <a:srgbClr val="00B0F0"/>
                </a:solidFill>
              </a:rPr>
              <a:t> (Voltage)</a:t>
            </a:r>
            <a:r>
              <a:rPr lang="th-TH" dirty="0">
                <a:solidFill>
                  <a:schemeClr val="tx2"/>
                </a:solidFill>
                <a:latin typeface="Angsana New" pitchFamily="18" charset="-34"/>
              </a:rPr>
              <a:t>คือ </a:t>
            </a:r>
            <a:r>
              <a:rPr lang="th-TH" dirty="0">
                <a:solidFill>
                  <a:schemeClr val="tx2"/>
                </a:solidFill>
              </a:rPr>
              <a:t>พลังงานที่ใช้ในการเคลื่อนย้าย ประจุไฟฟ้า </a:t>
            </a:r>
            <a:r>
              <a:rPr lang="en-US" sz="2000" dirty="0">
                <a:solidFill>
                  <a:schemeClr val="tx2"/>
                </a:solidFill>
              </a:rPr>
              <a:t>1 </a:t>
            </a:r>
            <a:r>
              <a:rPr lang="th-TH" dirty="0">
                <a:solidFill>
                  <a:schemeClr val="tx2"/>
                </a:solidFill>
              </a:rPr>
              <a:t>หน่วย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th-TH" dirty="0">
                <a:solidFill>
                  <a:schemeClr val="tx2"/>
                </a:solidFill>
              </a:rPr>
              <a:t>จากขั้วหนึ่งผ่านอุปกรณ์ไฟฟ้าไปยังอีกขั้วหนึ่ง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th-TH" dirty="0">
                <a:solidFill>
                  <a:schemeClr val="tx2"/>
                </a:solidFill>
              </a:rPr>
              <a:t>ใช้สัญลักษณ์ </a:t>
            </a:r>
            <a:r>
              <a:rPr lang="en-US" sz="3600" b="1" dirty="0">
                <a:solidFill>
                  <a:schemeClr val="tx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th-TH" dirty="0">
                <a:solidFill>
                  <a:schemeClr val="tx2"/>
                </a:solidFill>
              </a:rPr>
              <a:t>หรือ</a:t>
            </a:r>
            <a:r>
              <a:rPr lang="th-TH" b="1" dirty="0">
                <a:solidFill>
                  <a:schemeClr val="tx2"/>
                </a:solidFill>
              </a:rPr>
              <a:t> </a:t>
            </a:r>
            <a:r>
              <a:rPr lang="en-US" sz="3600" b="1" i="1" dirty="0">
                <a:solidFill>
                  <a:schemeClr val="tx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 </a:t>
            </a:r>
            <a:r>
              <a:rPr lang="th-TH" dirty="0">
                <a:solidFill>
                  <a:schemeClr val="tx2"/>
                </a:solidFill>
                <a:latin typeface="Angsana New" panose="02020603050405020304" pitchFamily="18" charset="-34"/>
              </a:rPr>
              <a:t>มีหน่วยเป็น </a:t>
            </a:r>
            <a:r>
              <a:rPr lang="th-TH" dirty="0">
                <a:latin typeface="Angsana New" pitchFamily="18" charset="-34"/>
              </a:rPr>
              <a:t>โวลต์ (</a:t>
            </a:r>
            <a:r>
              <a:rPr lang="en-US" dirty="0">
                <a:latin typeface="Angsana New" pitchFamily="18" charset="-34"/>
              </a:rPr>
              <a:t>Volt, V) </a:t>
            </a:r>
            <a:endParaRPr lang="th-TH" sz="2000" dirty="0">
              <a:solidFill>
                <a:schemeClr val="tx2"/>
              </a:solidFill>
              <a:latin typeface="Angsana New" pitchFamily="18" charset="-34"/>
            </a:endParaRPr>
          </a:p>
          <a:p>
            <a:r>
              <a:rPr lang="th-TH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792525" y="4210340"/>
            <a:ext cx="1828800" cy="1643062"/>
            <a:chOff x="3553" y="7512"/>
            <a:chExt cx="1349" cy="1308"/>
          </a:xfrm>
        </p:grpSpPr>
        <p:cxnSp>
          <p:nvCxnSpPr>
            <p:cNvPr id="20" name="AutoShape 3"/>
            <p:cNvCxnSpPr>
              <a:cxnSpLocks noChangeShapeType="1"/>
            </p:cNvCxnSpPr>
            <p:nvPr/>
          </p:nvCxnSpPr>
          <p:spPr bwMode="auto">
            <a:xfrm flipH="1">
              <a:off x="3885" y="7751"/>
              <a:ext cx="449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4"/>
            <p:cNvCxnSpPr>
              <a:cxnSpLocks noChangeShapeType="1"/>
            </p:cNvCxnSpPr>
            <p:nvPr/>
          </p:nvCxnSpPr>
          <p:spPr bwMode="auto">
            <a:xfrm flipH="1">
              <a:off x="3887" y="8447"/>
              <a:ext cx="449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4252" y="7512"/>
              <a:ext cx="650" cy="1204"/>
            </a:xfrm>
            <a:custGeom>
              <a:avLst/>
              <a:gdLst>
                <a:gd name="T0" fmla="*/ 106 w 1055"/>
                <a:gd name="T1" fmla="*/ 1120 h 1768"/>
                <a:gd name="T2" fmla="*/ 242 w 1055"/>
                <a:gd name="T3" fmla="*/ 822 h 1768"/>
                <a:gd name="T4" fmla="*/ 147 w 1055"/>
                <a:gd name="T5" fmla="*/ 428 h 1768"/>
                <a:gd name="T6" fmla="*/ 310 w 1055"/>
                <a:gd name="T7" fmla="*/ 61 h 1768"/>
                <a:gd name="T8" fmla="*/ 718 w 1055"/>
                <a:gd name="T9" fmla="*/ 61 h 1768"/>
                <a:gd name="T10" fmla="*/ 962 w 1055"/>
                <a:gd name="T11" fmla="*/ 373 h 1768"/>
                <a:gd name="T12" fmla="*/ 1030 w 1055"/>
                <a:gd name="T13" fmla="*/ 985 h 1768"/>
                <a:gd name="T14" fmla="*/ 813 w 1055"/>
                <a:gd name="T15" fmla="*/ 1569 h 1768"/>
                <a:gd name="T16" fmla="*/ 351 w 1055"/>
                <a:gd name="T17" fmla="*/ 1759 h 1768"/>
                <a:gd name="T18" fmla="*/ 52 w 1055"/>
                <a:gd name="T19" fmla="*/ 1623 h 1768"/>
                <a:gd name="T20" fmla="*/ 38 w 1055"/>
                <a:gd name="T21" fmla="*/ 1338 h 1768"/>
                <a:gd name="T22" fmla="*/ 106 w 1055"/>
                <a:gd name="T23" fmla="*/ 1120 h 176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55"/>
                <a:gd name="T37" fmla="*/ 0 h 1768"/>
                <a:gd name="T38" fmla="*/ 1055 w 1055"/>
                <a:gd name="T39" fmla="*/ 1768 h 176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55" h="1768">
                  <a:moveTo>
                    <a:pt x="106" y="1120"/>
                  </a:moveTo>
                  <a:cubicBezTo>
                    <a:pt x="140" y="1034"/>
                    <a:pt x="235" y="937"/>
                    <a:pt x="242" y="822"/>
                  </a:cubicBezTo>
                  <a:cubicBezTo>
                    <a:pt x="249" y="707"/>
                    <a:pt x="136" y="555"/>
                    <a:pt x="147" y="428"/>
                  </a:cubicBezTo>
                  <a:cubicBezTo>
                    <a:pt x="158" y="301"/>
                    <a:pt x="215" y="122"/>
                    <a:pt x="310" y="61"/>
                  </a:cubicBezTo>
                  <a:cubicBezTo>
                    <a:pt x="405" y="0"/>
                    <a:pt x="609" y="9"/>
                    <a:pt x="718" y="61"/>
                  </a:cubicBezTo>
                  <a:cubicBezTo>
                    <a:pt x="827" y="113"/>
                    <a:pt x="910" y="219"/>
                    <a:pt x="962" y="373"/>
                  </a:cubicBezTo>
                  <a:cubicBezTo>
                    <a:pt x="1014" y="527"/>
                    <a:pt x="1055" y="786"/>
                    <a:pt x="1030" y="985"/>
                  </a:cubicBezTo>
                  <a:cubicBezTo>
                    <a:pt x="1005" y="1184"/>
                    <a:pt x="926" y="1440"/>
                    <a:pt x="813" y="1569"/>
                  </a:cubicBezTo>
                  <a:cubicBezTo>
                    <a:pt x="700" y="1698"/>
                    <a:pt x="478" y="1750"/>
                    <a:pt x="351" y="1759"/>
                  </a:cubicBezTo>
                  <a:cubicBezTo>
                    <a:pt x="224" y="1768"/>
                    <a:pt x="104" y="1693"/>
                    <a:pt x="52" y="1623"/>
                  </a:cubicBezTo>
                  <a:cubicBezTo>
                    <a:pt x="0" y="1553"/>
                    <a:pt x="29" y="1422"/>
                    <a:pt x="38" y="1338"/>
                  </a:cubicBezTo>
                  <a:cubicBezTo>
                    <a:pt x="47" y="1254"/>
                    <a:pt x="72" y="1206"/>
                    <a:pt x="106" y="1120"/>
                  </a:cubicBezTo>
                  <a:close/>
                </a:path>
              </a:pathLst>
            </a:custGeom>
            <a:solidFill>
              <a:srgbClr val="76923C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2813" eaLnBrk="1" hangingPunct="1">
                <a:defRPr/>
              </a:pPr>
              <a:endParaRPr lang="th-TH" sz="3200">
                <a:cs typeface="+mn-cs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3800" y="7715"/>
              <a:ext cx="81" cy="7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2813" eaLnBrk="1" hangingPunct="1">
                <a:defRPr/>
              </a:pPr>
              <a:endParaRPr lang="th-TH" sz="3200">
                <a:cs typeface="+mn-cs"/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800" y="8411"/>
              <a:ext cx="81" cy="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2813" eaLnBrk="1" hangingPunct="1">
                <a:defRPr/>
              </a:pPr>
              <a:endParaRPr lang="th-TH" sz="3200">
                <a:cs typeface="+mn-cs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3553" y="7588"/>
              <a:ext cx="453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13" eaLnBrk="1" hangingPunct="1">
                <a:spcAft>
                  <a:spcPts val="1000"/>
                </a:spcAft>
                <a:defRPr/>
              </a:pPr>
              <a:r>
                <a:rPr lang="en-US" sz="2400" b="1">
                  <a:latin typeface="Angsana New" pitchFamily="18" charset="-34"/>
                  <a:cs typeface="+mn-cs"/>
                </a:rPr>
                <a:t>A</a:t>
              </a:r>
              <a:endParaRPr lang="th-TH" sz="3200">
                <a:cs typeface="+mn-cs"/>
              </a:endParaRPr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3553" y="8308"/>
              <a:ext cx="453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13" eaLnBrk="1" hangingPunct="1">
                <a:spcAft>
                  <a:spcPts val="1000"/>
                </a:spcAft>
                <a:defRPr/>
              </a:pPr>
              <a:r>
                <a:rPr lang="en-US" sz="2400" b="1" i="1">
                  <a:latin typeface="Angsana New" pitchFamily="18" charset="-34"/>
                  <a:cs typeface="+mn-cs"/>
                </a:rPr>
                <a:t>B</a:t>
              </a:r>
              <a:endParaRPr lang="th-TH" sz="3200">
                <a:cs typeface="+mn-cs"/>
              </a:endParaRP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3718" y="7860"/>
              <a:ext cx="973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13" eaLnBrk="1" hangingPunct="1">
                <a:spcAft>
                  <a:spcPts val="1000"/>
                </a:spcAft>
                <a:defRPr/>
              </a:pPr>
              <a:r>
                <a:rPr lang="en-US" sz="3200" i="1" dirty="0">
                  <a:latin typeface="Angsana New" pitchFamily="18" charset="-34"/>
                  <a:cs typeface="+mn-cs"/>
                </a:rPr>
                <a:t>E </a:t>
              </a:r>
              <a:r>
                <a:rPr lang="en-US" sz="2400" dirty="0">
                  <a:latin typeface="Cordia New" pitchFamily="34" charset="-34"/>
                  <a:ea typeface="Angsana New" pitchFamily="18" charset="-34"/>
                  <a:cs typeface="+mn-cs"/>
                </a:rPr>
                <a:t>= 5</a:t>
              </a:r>
              <a:r>
                <a:rPr lang="en-US" sz="2400" dirty="0">
                  <a:latin typeface="Angsana New" pitchFamily="18" charset="-34"/>
                  <a:cs typeface="+mn-cs"/>
                </a:rPr>
                <a:t> V</a:t>
              </a:r>
              <a:endParaRPr lang="th-TH" sz="3200" dirty="0">
                <a:cs typeface="+mn-cs"/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3749" y="7654"/>
              <a:ext cx="575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13" eaLnBrk="1" hangingPunct="1">
                <a:spcAft>
                  <a:spcPts val="1000"/>
                </a:spcAft>
                <a:defRPr/>
              </a:pPr>
              <a:r>
                <a:rPr lang="en-US" b="1" dirty="0">
                  <a:latin typeface="Angsana New" pitchFamily="18" charset="-34"/>
                  <a:cs typeface="+mn-cs"/>
                </a:rPr>
                <a:t>+</a:t>
              </a:r>
              <a:endParaRPr lang="th-TH" sz="3200" dirty="0">
                <a:cs typeface="+mn-cs"/>
              </a:endParaRPr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3749" y="8081"/>
              <a:ext cx="438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13" eaLnBrk="1" hangingPunct="1">
                <a:spcAft>
                  <a:spcPts val="1000"/>
                </a:spcAft>
                <a:defRPr/>
              </a:pPr>
              <a:r>
                <a:rPr lang="en-US" dirty="0">
                  <a:latin typeface="Angsana New" pitchFamily="18" charset="-34"/>
                  <a:cs typeface="+mn-cs"/>
                </a:rPr>
                <a:t>_</a:t>
              </a:r>
              <a:endParaRPr lang="th-TH" sz="3200" dirty="0">
                <a:cs typeface="+mn-cs"/>
              </a:endParaRPr>
            </a:p>
          </p:txBody>
        </p:sp>
      </p:grpSp>
      <p:sp>
        <p:nvSpPr>
          <p:cNvPr id="30" name="วงรี 89"/>
          <p:cNvSpPr/>
          <p:nvPr/>
        </p:nvSpPr>
        <p:spPr>
          <a:xfrm>
            <a:off x="3959991" y="4756151"/>
            <a:ext cx="46038" cy="460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31" name="สี่เหลี่ยมผืนผ้า 86"/>
          <p:cNvSpPr/>
          <p:nvPr/>
        </p:nvSpPr>
        <p:spPr>
          <a:xfrm>
            <a:off x="3578991" y="4802186"/>
            <a:ext cx="792480" cy="1214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99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cxnSp>
        <p:nvCxnSpPr>
          <p:cNvPr id="32" name="ตัวเชื่อมต่อตรง 78"/>
          <p:cNvCxnSpPr/>
          <p:nvPr/>
        </p:nvCxnSpPr>
        <p:spPr>
          <a:xfrm rot="16200000" flipH="1">
            <a:off x="2800322" y="5409407"/>
            <a:ext cx="2357438" cy="0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" descr="H:\สื่อการสอน\q23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5" t="78261" r="21608"/>
          <a:stretch>
            <a:fillRect/>
          </a:stretch>
        </p:blipFill>
        <p:spPr bwMode="auto">
          <a:xfrm>
            <a:off x="5193479" y="5945188"/>
            <a:ext cx="12858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H:\สื่อการสอน\q23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39130" r="80284" b="15218"/>
          <a:stretch>
            <a:fillRect/>
          </a:stretch>
        </p:blipFill>
        <p:spPr bwMode="auto">
          <a:xfrm>
            <a:off x="3578991" y="4643438"/>
            <a:ext cx="757238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 descr="H:\สื่อการสอน\q23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3" t="20493" r="8542" b="42551"/>
          <a:stretch>
            <a:fillRect/>
          </a:stretch>
        </p:blipFill>
        <p:spPr bwMode="auto">
          <a:xfrm>
            <a:off x="4764854" y="3016251"/>
            <a:ext cx="1928812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ตัวเชื่อมต่อตรง 45"/>
          <p:cNvCxnSpPr>
            <a:stCxn id="38" idx="0"/>
          </p:cNvCxnSpPr>
          <p:nvPr/>
        </p:nvCxnSpPr>
        <p:spPr>
          <a:xfrm flipV="1">
            <a:off x="5834829" y="4232276"/>
            <a:ext cx="1271587" cy="1587"/>
          </a:xfrm>
          <a:prstGeom prst="line">
            <a:avLst/>
          </a:prstGeom>
          <a:ln w="28575">
            <a:solidFill>
              <a:srgbClr val="0099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47"/>
          <p:cNvCxnSpPr/>
          <p:nvPr/>
        </p:nvCxnSpPr>
        <p:spPr>
          <a:xfrm rot="5400000">
            <a:off x="5934841" y="5400676"/>
            <a:ext cx="2341563" cy="1587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รูปแบบอิสระ 59"/>
          <p:cNvSpPr/>
          <p:nvPr/>
        </p:nvSpPr>
        <p:spPr>
          <a:xfrm>
            <a:off x="5590354" y="4233863"/>
            <a:ext cx="244475" cy="184150"/>
          </a:xfrm>
          <a:custGeom>
            <a:avLst/>
            <a:gdLst>
              <a:gd name="connsiteX0" fmla="*/ 243840 w 243840"/>
              <a:gd name="connsiteY0" fmla="*/ 0 h 182880"/>
              <a:gd name="connsiteX1" fmla="*/ 137160 w 243840"/>
              <a:gd name="connsiteY1" fmla="*/ 182880 h 182880"/>
              <a:gd name="connsiteX2" fmla="*/ 0 w 243840"/>
              <a:gd name="connsiteY2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" h="182880">
                <a:moveTo>
                  <a:pt x="243840" y="0"/>
                </a:moveTo>
                <a:cubicBezTo>
                  <a:pt x="210820" y="91440"/>
                  <a:pt x="177800" y="182880"/>
                  <a:pt x="137160" y="182880"/>
                </a:cubicBezTo>
                <a:cubicBezTo>
                  <a:pt x="96520" y="182880"/>
                  <a:pt x="48260" y="91440"/>
                  <a:pt x="0" y="0"/>
                </a:cubicBezTo>
              </a:path>
            </a:pathLst>
          </a:cu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39" name="ดาว 12 แฉก 69"/>
          <p:cNvSpPr/>
          <p:nvPr/>
        </p:nvSpPr>
        <p:spPr>
          <a:xfrm>
            <a:off x="5193479" y="3016251"/>
            <a:ext cx="1071562" cy="1000125"/>
          </a:xfrm>
          <a:prstGeom prst="star12">
            <a:avLst>
              <a:gd name="adj" fmla="val 11595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40" name="สี่เหลี่ยมผืนผ้า 74"/>
          <p:cNvSpPr/>
          <p:nvPr/>
        </p:nvSpPr>
        <p:spPr>
          <a:xfrm rot="19977546">
            <a:off x="5252216" y="6042026"/>
            <a:ext cx="1214438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cxnSp>
        <p:nvCxnSpPr>
          <p:cNvPr id="41" name="ตัวเชื่อมต่อตรง 71"/>
          <p:cNvCxnSpPr/>
          <p:nvPr/>
        </p:nvCxnSpPr>
        <p:spPr>
          <a:xfrm flipV="1">
            <a:off x="5336354" y="6500813"/>
            <a:ext cx="1143000" cy="714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ตัวเชื่อมต่อตรง 76"/>
          <p:cNvCxnSpPr/>
          <p:nvPr/>
        </p:nvCxnSpPr>
        <p:spPr>
          <a:xfrm>
            <a:off x="3979041" y="4230688"/>
            <a:ext cx="1571625" cy="1588"/>
          </a:xfrm>
          <a:prstGeom prst="line">
            <a:avLst/>
          </a:prstGeom>
          <a:ln w="28575">
            <a:solidFill>
              <a:srgbClr val="0099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ตัวเชื่อมต่อตรง 80"/>
          <p:cNvCxnSpPr/>
          <p:nvPr/>
        </p:nvCxnSpPr>
        <p:spPr>
          <a:xfrm>
            <a:off x="3979041" y="6586538"/>
            <a:ext cx="1285875" cy="1588"/>
          </a:xfrm>
          <a:prstGeom prst="line">
            <a:avLst/>
          </a:prstGeom>
          <a:ln w="28575">
            <a:solidFill>
              <a:srgbClr val="0099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ตัวเชื่อมต่อตรง 83"/>
          <p:cNvCxnSpPr/>
          <p:nvPr/>
        </p:nvCxnSpPr>
        <p:spPr>
          <a:xfrm flipV="1">
            <a:off x="6407916" y="6586538"/>
            <a:ext cx="701675" cy="1588"/>
          </a:xfrm>
          <a:prstGeom prst="line">
            <a:avLst/>
          </a:prstGeom>
          <a:ln w="28575">
            <a:solidFill>
              <a:srgbClr val="0099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7649181" y="3614936"/>
            <a:ext cx="443438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2400" b="1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วงจรเปิด 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(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open circuit, </a:t>
            </a:r>
            <a:r>
              <a:rPr lang="fr-FR" sz="2400" dirty="0" err="1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o.c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.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)  </a:t>
            </a:r>
            <a:r>
              <a:rPr lang="en-US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-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กระแสไม่สามารถไหลได้</a:t>
            </a:r>
          </a:p>
          <a:p>
            <a:pPr eaLnBrk="1" hangingPunct="1">
              <a:defRPr/>
            </a:pPr>
            <a:r>
              <a:rPr lang="th-TH" sz="2400" b="1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วงจรปิด </a:t>
            </a:r>
            <a:r>
              <a:rPr lang="en-US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(close circuit c.c.) –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 ครบวงจร กระแสไหลได้</a:t>
            </a:r>
            <a:endParaRPr lang="fr-FR" sz="2400" dirty="0">
              <a:solidFill>
                <a:schemeClr val="tx2"/>
              </a:solidFill>
              <a:latin typeface="Angsana New" pitchFamily="18" charset="-34"/>
              <a:cs typeface="+mn-cs"/>
              <a:sym typeface="Symbol" pitchFamily="18" charset="2"/>
            </a:endParaRPr>
          </a:p>
          <a:p>
            <a:pPr eaLnBrk="1" hangingPunct="1">
              <a:defRPr/>
            </a:pPr>
            <a:r>
              <a:rPr lang="th-TH" sz="2400" b="1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ลัดวงจร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 (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short circuit, </a:t>
            </a:r>
            <a:r>
              <a:rPr lang="fr-FR" sz="2400" dirty="0" err="1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s.c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.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)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 -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 กระแสสูงมาก ทำให้อุปกรณ์ไฟฟ้าเสียหาย</a:t>
            </a:r>
            <a:endParaRPr lang="fr-FR" sz="2400" dirty="0">
              <a:solidFill>
                <a:schemeClr val="tx2"/>
              </a:solidFill>
              <a:latin typeface="Angsana New" pitchFamily="18" charset="-34"/>
              <a:cs typeface="+mn-cs"/>
              <a:sym typeface="Symbol" pitchFamily="18" charset="2"/>
            </a:endParaRPr>
          </a:p>
          <a:p>
            <a:pPr eaLnBrk="1" hangingPunct="1">
              <a:defRPr/>
            </a:pP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การป้องกัน 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-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 ต่อฟิวส์ (</a:t>
            </a:r>
            <a:r>
              <a:rPr lang="fr-FR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fuse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) หรือ ตัวตัดวงจร (</a:t>
            </a:r>
            <a:r>
              <a:rPr lang="en-US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circuit breaker</a:t>
            </a:r>
            <a:r>
              <a:rPr lang="th-TH" sz="2400" dirty="0">
                <a:solidFill>
                  <a:schemeClr val="tx2"/>
                </a:solidFill>
                <a:latin typeface="Angsana New" pitchFamily="18" charset="-34"/>
                <a:cs typeface="+mn-cs"/>
                <a:sym typeface="Symbol" pitchFamily="18" charset="2"/>
              </a:rPr>
              <a:t>)</a:t>
            </a:r>
            <a:endParaRPr lang="fr-FR" sz="2400" dirty="0">
              <a:solidFill>
                <a:schemeClr val="tx2"/>
              </a:solidFill>
              <a:latin typeface="Angsana New" pitchFamily="18" charset="-34"/>
              <a:cs typeface="+mn-cs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79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8079 L 0.25612 -0.08079 L 0.25612 0.26574 L -0.00156 0.26574 L -0.00156 -0.08079 Z " pathEditMode="relative" rAng="0" ptsTypes="AAAAA">
                                      <p:cBhvr>
                                        <p:cTn id="11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1731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56 -0.08079 L 0.25612 -0.08079 L 0.25612 0.26505 L -0.00156 0.26505 L -0.00156 -0.08079 Z " pathEditMode="relative" rAng="0" ptsTypes="AAAAA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1729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2946" y="2062144"/>
            <a:ext cx="100784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แหล่งกำเนิดไฟฟ้า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แหล่งกำเนิดไฟฟ้ากระแสสลับ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(AC source)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ไฟบ้าน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220v ,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จากเครื่องกําเนิดไฟฟ้า เป็นต้น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แหล่งกำเนิดไฟฟ้ากระแสตรง เช่น แบตเตอร์รี่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solar cell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36" y="3969828"/>
            <a:ext cx="7262635" cy="25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1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82960"/>
            <a:ext cx="8378549" cy="47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sp>
        <p:nvSpPr>
          <p:cNvPr id="46" name="ตัวยึดเนื้อหา 2"/>
          <p:cNvSpPr>
            <a:spLocks noGrp="1"/>
          </p:cNvSpPr>
          <p:nvPr>
            <p:ph idx="1"/>
          </p:nvPr>
        </p:nvSpPr>
        <p:spPr>
          <a:xfrm>
            <a:off x="541421" y="1798845"/>
            <a:ext cx="11069053" cy="488315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th-TH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ตัวต้านทาน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resistor   </a:t>
            </a:r>
            <a:r>
              <a:rPr lang="th-TH" sz="2800" dirty="0"/>
              <a:t>แรงดันตกคร่อมแปรผันตรง </a:t>
            </a:r>
            <a:r>
              <a:rPr lang="en-US" sz="2800" dirty="0"/>
              <a:t>e </a:t>
            </a:r>
            <a:r>
              <a:rPr lang="th-TH" sz="2800" dirty="0"/>
              <a:t>กับกระแส </a:t>
            </a:r>
            <a:r>
              <a:rPr lang="en-US" sz="2800" dirty="0" err="1"/>
              <a:t>i</a:t>
            </a:r>
            <a:r>
              <a:rPr lang="en-US" sz="2800" dirty="0"/>
              <a:t>   </a:t>
            </a:r>
            <a:r>
              <a:rPr lang="th-TH" sz="2800" dirty="0"/>
              <a:t>ที่ไหลผ่านตัวมันเขียนเป็นสมการได้</a:t>
            </a:r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r>
              <a:rPr lang="th-TH" sz="1100" dirty="0"/>
              <a:t>	</a:t>
            </a:r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r>
              <a:rPr lang="th-TH" sz="2800" dirty="0"/>
              <a:t>      					</a:t>
            </a:r>
            <a:endParaRPr lang="th-TH" sz="2400" dirty="0"/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r>
              <a:rPr lang="en-US" sz="4000" dirty="0"/>
              <a:t> </a:t>
            </a:r>
            <a:endParaRPr lang="en-US" sz="2800" dirty="0"/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endParaRPr lang="th-TH" sz="2800" dirty="0"/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endParaRPr lang="en-US" sz="600" dirty="0"/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endParaRPr lang="th-TH" sz="2800" b="1" dirty="0"/>
          </a:p>
          <a:p>
            <a:pPr marL="342900" indent="-342900" eaLnBrk="1" hangingPunct="1">
              <a:buFont typeface="Arial" panose="020B0604020202020204" pitchFamily="34" charset="0"/>
              <a:buNone/>
              <a:defRPr/>
            </a:pPr>
            <a:endParaRPr lang="th-TH" sz="1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grpSp>
        <p:nvGrpSpPr>
          <p:cNvPr id="47" name="กลุ่ม 31"/>
          <p:cNvGrpSpPr>
            <a:grpSpLocks/>
          </p:cNvGrpSpPr>
          <p:nvPr/>
        </p:nvGrpSpPr>
        <p:grpSpPr bwMode="auto">
          <a:xfrm>
            <a:off x="4567237" y="2870407"/>
            <a:ext cx="1857375" cy="500063"/>
            <a:chOff x="3143240" y="2571744"/>
            <a:chExt cx="1857388" cy="500066"/>
          </a:xfrm>
        </p:grpSpPr>
        <p:sp>
          <p:nvSpPr>
            <p:cNvPr id="48" name="สี่เหลี่ยมมุมมน 25"/>
            <p:cNvSpPr/>
            <p:nvPr/>
          </p:nvSpPr>
          <p:spPr>
            <a:xfrm>
              <a:off x="3143240" y="2571744"/>
              <a:ext cx="1857388" cy="5000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3295554" y="2582867"/>
            <a:ext cx="1633636" cy="4889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6" name="Equation" r:id="rId4" imgW="405872" imgH="177569" progId="Equation.DSMT4">
                    <p:embed/>
                  </p:oleObj>
                </mc:Choice>
                <mc:Fallback>
                  <p:oleObj name="Equation" r:id="rId4" imgW="405872" imgH="17756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554" y="2582867"/>
                          <a:ext cx="1633636" cy="4889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กลุ่ม 46"/>
          <p:cNvGrpSpPr>
            <a:grpSpLocks/>
          </p:cNvGrpSpPr>
          <p:nvPr/>
        </p:nvGrpSpPr>
        <p:grpSpPr bwMode="auto">
          <a:xfrm>
            <a:off x="4787900" y="4926125"/>
            <a:ext cx="2786062" cy="1042988"/>
            <a:chOff x="2857488" y="4357694"/>
            <a:chExt cx="2786082" cy="1043052"/>
          </a:xfrm>
        </p:grpSpPr>
        <p:grpSp>
          <p:nvGrpSpPr>
            <p:cNvPr id="51" name="กลุ่ม 30"/>
            <p:cNvGrpSpPr>
              <a:grpSpLocks/>
            </p:cNvGrpSpPr>
            <p:nvPr/>
          </p:nvGrpSpPr>
          <p:grpSpPr bwMode="auto">
            <a:xfrm>
              <a:off x="3795712" y="4786322"/>
              <a:ext cx="847726" cy="214314"/>
              <a:chOff x="2614604" y="4643446"/>
              <a:chExt cx="847726" cy="214314"/>
            </a:xfrm>
          </p:grpSpPr>
          <p:cxnSp>
            <p:nvCxnSpPr>
              <p:cNvPr id="62" name="ตัวเชื่อมต่อตรง 5"/>
              <p:cNvCxnSpPr/>
              <p:nvPr/>
            </p:nvCxnSpPr>
            <p:spPr>
              <a:xfrm rot="5400000" flipH="1" flipV="1">
                <a:off x="3000358" y="4714913"/>
                <a:ext cx="214326" cy="71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7"/>
              <p:cNvCxnSpPr/>
              <p:nvPr/>
            </p:nvCxnSpPr>
            <p:spPr>
              <a:xfrm rot="16200000" flipH="1">
                <a:off x="3071796" y="4714913"/>
                <a:ext cx="214326" cy="71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14"/>
              <p:cNvCxnSpPr/>
              <p:nvPr/>
            </p:nvCxnSpPr>
            <p:spPr>
              <a:xfrm rot="5400000" flipH="1" flipV="1">
                <a:off x="3178957" y="4785560"/>
                <a:ext cx="107957" cy="365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ตัวเชื่อมต่อตรง 15"/>
              <p:cNvCxnSpPr/>
              <p:nvPr/>
            </p:nvCxnSpPr>
            <p:spPr>
              <a:xfrm rot="16200000" flipH="1">
                <a:off x="2928920" y="4714913"/>
                <a:ext cx="214326" cy="71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ตัวเชื่อมต่อตรง 16"/>
              <p:cNvCxnSpPr/>
              <p:nvPr/>
            </p:nvCxnSpPr>
            <p:spPr>
              <a:xfrm rot="16200000" flipH="1">
                <a:off x="2786044" y="4714913"/>
                <a:ext cx="214326" cy="71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ตัวเชื่อมต่อตรง 17"/>
              <p:cNvCxnSpPr/>
              <p:nvPr/>
            </p:nvCxnSpPr>
            <p:spPr>
              <a:xfrm rot="5400000" flipH="1" flipV="1">
                <a:off x="2857482" y="4714913"/>
                <a:ext cx="214326" cy="71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ตัวเชื่อมต่อตรง 19"/>
              <p:cNvCxnSpPr/>
              <p:nvPr/>
            </p:nvCxnSpPr>
            <p:spPr>
              <a:xfrm rot="5400000" flipH="1" flipV="1">
                <a:off x="2785254" y="4679190"/>
                <a:ext cx="107957" cy="365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ตัวเชื่อมต่อตรง 23"/>
              <p:cNvCxnSpPr/>
              <p:nvPr/>
            </p:nvCxnSpPr>
            <p:spPr>
              <a:xfrm>
                <a:off x="3248016" y="4753014"/>
                <a:ext cx="214314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ตัวเชื่อมต่อตรง 24"/>
              <p:cNvCxnSpPr/>
              <p:nvPr/>
            </p:nvCxnSpPr>
            <p:spPr>
              <a:xfrm>
                <a:off x="2614599" y="4748250"/>
                <a:ext cx="214315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2" name="Object 5"/>
            <p:cNvGraphicFramePr>
              <a:graphicFrameLocks noChangeAspect="1"/>
            </p:cNvGraphicFramePr>
            <p:nvPr/>
          </p:nvGraphicFramePr>
          <p:xfrm>
            <a:off x="4071934" y="4410624"/>
            <a:ext cx="372065" cy="275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7" name="Equation" r:id="rId6" imgW="152268" imgH="164957" progId="Equation.DSMT4">
                    <p:embed/>
                  </p:oleObj>
                </mc:Choice>
                <mc:Fallback>
                  <p:oleObj name="Equation" r:id="rId6" imgW="152268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1934" y="4410624"/>
                          <a:ext cx="372065" cy="275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4"/>
            <p:cNvGraphicFramePr>
              <a:graphicFrameLocks noChangeAspect="1"/>
            </p:cNvGraphicFramePr>
            <p:nvPr/>
          </p:nvGraphicFramePr>
          <p:xfrm>
            <a:off x="4078413" y="5072074"/>
            <a:ext cx="350711" cy="293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8" name="Equation" r:id="rId8" imgW="114201" imgH="139579" progId="Equation.DSMT4">
                    <p:embed/>
                  </p:oleObj>
                </mc:Choice>
                <mc:Fallback>
                  <p:oleObj name="Equation" r:id="rId8" imgW="114201" imgH="13957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8413" y="5072074"/>
                          <a:ext cx="350711" cy="293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Box 35"/>
            <p:cNvSpPr txBox="1">
              <a:spLocks noChangeArrowheads="1"/>
            </p:cNvSpPr>
            <p:nvPr/>
          </p:nvSpPr>
          <p:spPr bwMode="auto">
            <a:xfrm>
              <a:off x="3643306" y="5000636"/>
              <a:ext cx="3571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1pPr>
              <a:lvl2pPr marL="742950" indent="-28575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2pPr>
              <a:lvl3pPr marL="1143000" indent="-228600"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3pPr>
              <a:lvl4pPr marL="1600200" indent="-22860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4pPr>
              <a:lvl5pPr marL="2057400" indent="-228600" defTabSz="9128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ngsana New" panose="02020603050405020304" pitchFamily="18" charset="-34"/>
                </a:rPr>
                <a:t>+</a:t>
              </a:r>
              <a:endParaRPr lang="th-TH" altLang="en-US" sz="2000">
                <a:latin typeface="Arial" panose="020B060402020202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55" name="TextBox 36"/>
            <p:cNvSpPr txBox="1">
              <a:spLocks noChangeArrowheads="1"/>
            </p:cNvSpPr>
            <p:nvPr/>
          </p:nvSpPr>
          <p:spPr bwMode="auto">
            <a:xfrm>
              <a:off x="4500562" y="5000636"/>
              <a:ext cx="3571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1pPr>
              <a:lvl2pPr marL="742950" indent="-28575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2pPr>
              <a:lvl3pPr marL="1143000" indent="-228600"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3pPr>
              <a:lvl4pPr marL="1600200" indent="-22860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4pPr>
              <a:lvl5pPr marL="2057400" indent="-228600" defTabSz="9128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ngsana New" panose="02020603050405020304" pitchFamily="18" charset="-34"/>
                </a:rPr>
                <a:t>-</a:t>
              </a:r>
              <a:endParaRPr lang="th-TH" altLang="en-US" sz="2000">
                <a:latin typeface="Arial" panose="020B0604020202020204" pitchFamily="34" charset="0"/>
                <a:cs typeface="Angsana New" panose="02020603050405020304" pitchFamily="18" charset="-34"/>
              </a:endParaRPr>
            </a:p>
          </p:txBody>
        </p:sp>
        <p:cxnSp>
          <p:nvCxnSpPr>
            <p:cNvPr id="56" name="ตัวเชื่อมต่อตรง 38"/>
            <p:cNvCxnSpPr/>
            <p:nvPr/>
          </p:nvCxnSpPr>
          <p:spPr>
            <a:xfrm>
              <a:off x="4632326" y="4892715"/>
              <a:ext cx="642942" cy="1587"/>
            </a:xfrm>
            <a:prstGeom prst="line">
              <a:avLst/>
            </a:prstGeom>
            <a:ln w="1905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ตัวเชื่อมต่อตรง 40"/>
            <p:cNvCxnSpPr/>
            <p:nvPr/>
          </p:nvCxnSpPr>
          <p:spPr>
            <a:xfrm>
              <a:off x="3179752" y="4889540"/>
              <a:ext cx="642943" cy="158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ลูกศรเชื่อมต่อแบบตรง 42"/>
            <p:cNvCxnSpPr/>
            <p:nvPr/>
          </p:nvCxnSpPr>
          <p:spPr>
            <a:xfrm>
              <a:off x="3357554" y="4714904"/>
              <a:ext cx="500067" cy="158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" name="Object 7"/>
            <p:cNvGraphicFramePr>
              <a:graphicFrameLocks noChangeAspect="1"/>
            </p:cNvGraphicFramePr>
            <p:nvPr/>
          </p:nvGraphicFramePr>
          <p:xfrm>
            <a:off x="3495676" y="4357694"/>
            <a:ext cx="290506" cy="369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" name="Equation" r:id="rId10" imgW="88707" imgH="164742" progId="Equation.DSMT4">
                    <p:embed/>
                  </p:oleObj>
                </mc:Choice>
                <mc:Fallback>
                  <p:oleObj name="Equation" r:id="rId10" imgW="88707" imgH="16474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5676" y="4357694"/>
                          <a:ext cx="290506" cy="369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TextBox 44"/>
            <p:cNvSpPr txBox="1">
              <a:spLocks noChangeArrowheads="1"/>
            </p:cNvSpPr>
            <p:nvPr/>
          </p:nvSpPr>
          <p:spPr bwMode="auto">
            <a:xfrm>
              <a:off x="2857488" y="4671964"/>
              <a:ext cx="3571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1pPr>
              <a:lvl2pPr marL="742950" indent="-28575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2pPr>
              <a:lvl3pPr marL="1143000" indent="-228600"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3pPr>
              <a:lvl4pPr marL="1600200" indent="-22860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4pPr>
              <a:lvl5pPr marL="2057400" indent="-228600" defTabSz="9128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ngsana New" panose="02020603050405020304" pitchFamily="18" charset="-34"/>
                </a:rPr>
                <a:t>a</a:t>
              </a:r>
              <a:endParaRPr lang="th-TH" altLang="en-US" sz="2000">
                <a:latin typeface="Arial" panose="020B060402020202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61" name="TextBox 45"/>
            <p:cNvSpPr txBox="1">
              <a:spLocks noChangeArrowheads="1"/>
            </p:cNvSpPr>
            <p:nvPr/>
          </p:nvSpPr>
          <p:spPr bwMode="auto">
            <a:xfrm>
              <a:off x="5286380" y="4671964"/>
              <a:ext cx="3571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1pPr>
              <a:lvl2pPr marL="742950" indent="-28575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2pPr>
              <a:lvl3pPr marL="1143000" indent="-228600" defTabSz="9128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3pPr>
              <a:lvl4pPr marL="1600200" indent="-228600" defTabSz="9128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4pPr>
              <a:lvl5pPr marL="2057400" indent="-228600" defTabSz="9128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Cordia New" panose="020B0304020202020204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ngsana New" panose="02020603050405020304" pitchFamily="18" charset="-34"/>
                </a:rPr>
                <a:t>b</a:t>
              </a:r>
              <a:endParaRPr lang="th-TH" altLang="en-US" sz="2000">
                <a:latin typeface="Arial" panose="020B0604020202020204" pitchFamily="34" charset="0"/>
                <a:cs typeface="Angsana New" panose="02020603050405020304" pitchFamily="18" charset="-34"/>
              </a:endParaRPr>
            </a:p>
          </p:txBody>
        </p:sp>
      </p:grpSp>
      <p:grpSp>
        <p:nvGrpSpPr>
          <p:cNvPr id="73" name="กลุ่ม 50"/>
          <p:cNvGrpSpPr>
            <a:grpSpLocks/>
          </p:cNvGrpSpPr>
          <p:nvPr/>
        </p:nvGrpSpPr>
        <p:grpSpPr bwMode="auto">
          <a:xfrm>
            <a:off x="7924800" y="2440195"/>
            <a:ext cx="1285875" cy="1001712"/>
            <a:chOff x="6215074" y="1714488"/>
            <a:chExt cx="1285884" cy="1000926"/>
          </a:xfrm>
        </p:grpSpPr>
        <p:sp>
          <p:nvSpPr>
            <p:cNvPr id="74" name="สามเหลี่ยมหน้าจั่ว 34"/>
            <p:cNvSpPr/>
            <p:nvPr/>
          </p:nvSpPr>
          <p:spPr>
            <a:xfrm>
              <a:off x="6215074" y="1714488"/>
              <a:ext cx="1285884" cy="99934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 dirty="0"/>
            </a:p>
          </p:txBody>
        </p:sp>
        <p:cxnSp>
          <p:nvCxnSpPr>
            <p:cNvPr id="75" name="ตัวเชื่อมต่อตรง 36"/>
            <p:cNvCxnSpPr>
              <a:stCxn id="74" idx="1"/>
              <a:endCxn id="74" idx="5"/>
            </p:cNvCxnSpPr>
            <p:nvPr/>
          </p:nvCxnSpPr>
          <p:spPr>
            <a:xfrm rot="10800000" flipH="1">
              <a:off x="6537338" y="2214158"/>
              <a:ext cx="642943" cy="158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ตัวเชื่อมต่อตรง 44"/>
            <p:cNvCxnSpPr>
              <a:stCxn id="74" idx="3"/>
            </p:cNvCxnSpPr>
            <p:nvPr/>
          </p:nvCxnSpPr>
          <p:spPr>
            <a:xfrm rot="5400000" flipH="1">
              <a:off x="6608182" y="2463991"/>
              <a:ext cx="499670" cy="317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7" name="Object 35"/>
            <p:cNvGraphicFramePr>
              <a:graphicFrameLocks noChangeAspect="1"/>
            </p:cNvGraphicFramePr>
            <p:nvPr/>
          </p:nvGraphicFramePr>
          <p:xfrm>
            <a:off x="6643702" y="1830379"/>
            <a:ext cx="458787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name="Equation" r:id="rId12" imgW="114201" imgH="139579" progId="Equation.DSMT4">
                    <p:embed/>
                  </p:oleObj>
                </mc:Choice>
                <mc:Fallback>
                  <p:oleObj name="Equation" r:id="rId12" imgW="114201" imgH="13957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3702" y="1830379"/>
                          <a:ext cx="458787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36"/>
            <p:cNvGraphicFramePr>
              <a:graphicFrameLocks noChangeAspect="1"/>
            </p:cNvGraphicFramePr>
            <p:nvPr/>
          </p:nvGraphicFramePr>
          <p:xfrm>
            <a:off x="6818339" y="2214554"/>
            <a:ext cx="611186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1" name="Equation" r:id="rId14" imgW="152268" imgH="164957" progId="Equation.DSMT4">
                    <p:embed/>
                  </p:oleObj>
                </mc:Choice>
                <mc:Fallback>
                  <p:oleObj name="Equation" r:id="rId14" imgW="152268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8339" y="2214554"/>
                          <a:ext cx="611186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37"/>
            <p:cNvGraphicFramePr>
              <a:graphicFrameLocks noChangeAspect="1"/>
            </p:cNvGraphicFramePr>
            <p:nvPr/>
          </p:nvGraphicFramePr>
          <p:xfrm>
            <a:off x="6500843" y="2260595"/>
            <a:ext cx="357188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name="Equation" r:id="rId16" imgW="88707" imgH="164742" progId="Equation.DSMT4">
                    <p:embed/>
                  </p:oleObj>
                </mc:Choice>
                <mc:Fallback>
                  <p:oleObj name="Equation" r:id="rId16" imgW="88707" imgH="16474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0843" y="2260595"/>
                          <a:ext cx="357188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580558"/>
              </p:ext>
            </p:extLst>
          </p:nvPr>
        </p:nvGraphicFramePr>
        <p:xfrm>
          <a:off x="2638425" y="2798970"/>
          <a:ext cx="1428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Equation" r:id="rId18" imgW="507780" imgH="203112" progId="Equation.DSMT4">
                  <p:embed/>
                </p:oleObj>
              </mc:Choice>
              <mc:Fallback>
                <p:oleObj name="Equation" r:id="rId18" imgW="507780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2798970"/>
                        <a:ext cx="1428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สี่เหลี่ยมผืนผ้า 45"/>
          <p:cNvSpPr>
            <a:spLocks noChangeArrowheads="1"/>
          </p:cNvSpPr>
          <p:nvPr/>
        </p:nvSpPr>
        <p:spPr bwMode="auto">
          <a:xfrm>
            <a:off x="844550" y="3754550"/>
            <a:ext cx="105156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4400" dirty="0">
                <a:latin typeface="Cordia New" panose="020B0304020202020204" pitchFamily="34" charset="-34"/>
              </a:rPr>
              <a:t> </a:t>
            </a:r>
            <a:r>
              <a:rPr lang="en-US" altLang="en-US" dirty="0">
                <a:latin typeface="Cordia New" panose="020B0304020202020204" pitchFamily="34" charset="-34"/>
              </a:rPr>
              <a:t>R : </a:t>
            </a:r>
            <a:r>
              <a:rPr lang="th-TH" altLang="en-US" dirty="0">
                <a:latin typeface="Cordia New" panose="020B0304020202020204" pitchFamily="34" charset="-34"/>
              </a:rPr>
              <a:t>ความต้านทาน</a:t>
            </a:r>
            <a:r>
              <a:rPr lang="en-US" altLang="en-US" dirty="0">
                <a:latin typeface="Cordia New" panose="020B0304020202020204" pitchFamily="34" charset="-34"/>
              </a:rPr>
              <a:t>(resistance) </a:t>
            </a:r>
            <a:r>
              <a:rPr lang="th-TH" altLang="en-US" dirty="0">
                <a:latin typeface="Cordia New" panose="020B0304020202020204" pitchFamily="34" charset="-34"/>
              </a:rPr>
              <a:t>หน่วย โอห์ม</a:t>
            </a:r>
            <a:r>
              <a:rPr lang="en-US" altLang="en-US" dirty="0">
                <a:latin typeface="Cordia New" panose="020B0304020202020204" pitchFamily="34" charset="-34"/>
              </a:rPr>
              <a:t>(ohm) </a:t>
            </a:r>
            <a:r>
              <a:rPr lang="th-TH" altLang="en-US" dirty="0">
                <a:latin typeface="Cordia New" panose="020B0304020202020204" pitchFamily="34" charset="-34"/>
              </a:rPr>
              <a:t>และเรียกความสัมพันธ์ตามสมการนี้ว่า  </a:t>
            </a:r>
            <a:r>
              <a:rPr lang="en-US" altLang="en-US" dirty="0">
                <a:latin typeface="Cordia New" panose="020B0304020202020204" pitchFamily="34" charset="-34"/>
              </a:rPr>
              <a:t>“</a:t>
            </a:r>
            <a:r>
              <a:rPr lang="th-TH" altLang="en-US" dirty="0">
                <a:latin typeface="Cordia New" panose="020B0304020202020204" pitchFamily="34" charset="-34"/>
              </a:rPr>
              <a:t>กฎของโอห์ม</a:t>
            </a:r>
            <a:r>
              <a:rPr lang="en-US" altLang="en-US" dirty="0">
                <a:latin typeface="Cordia New" panose="020B0304020202020204" pitchFamily="34" charset="-34"/>
              </a:rPr>
              <a:t>” (Ohm’s law)</a:t>
            </a:r>
            <a:endParaRPr lang="th-TH" altLang="en-US" dirty="0">
              <a:latin typeface="Cordia New" panose="020B0304020202020204" pitchFamily="34" charset="-34"/>
            </a:endParaRPr>
          </a:p>
        </p:txBody>
      </p:sp>
      <p:sp>
        <p:nvSpPr>
          <p:cNvPr id="84" name="สี่เหลี่ยมผืนผ้า 46"/>
          <p:cNvSpPr>
            <a:spLocks noChangeArrowheads="1"/>
          </p:cNvSpPr>
          <p:nvPr/>
        </p:nvSpPr>
        <p:spPr bwMode="auto">
          <a:xfrm>
            <a:off x="2216150" y="5159488"/>
            <a:ext cx="1287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1313" indent="-341313"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th-TH" altLang="en-US" sz="2800" b="1">
                <a:latin typeface="Cordia New" panose="020B0304020202020204" pitchFamily="34" charset="-34"/>
              </a:rPr>
              <a:t>สัญลักษณ์</a:t>
            </a:r>
          </a:p>
        </p:txBody>
      </p:sp>
      <p:sp>
        <p:nvSpPr>
          <p:cNvPr id="86" name="สี่เหลี่ยมผืนผ้า 49"/>
          <p:cNvSpPr>
            <a:spLocks noChangeArrowheads="1"/>
          </p:cNvSpPr>
          <p:nvPr/>
        </p:nvSpPr>
        <p:spPr bwMode="auto">
          <a:xfrm>
            <a:off x="6853237" y="2918032"/>
            <a:ext cx="72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2800">
                <a:latin typeface="Arial" panose="020B0604020202020204" pitchFamily="34" charset="0"/>
                <a:cs typeface="Angsana New" panose="02020603050405020304" pitchFamily="18" charset="-34"/>
              </a:rPr>
              <a:t>โวลต์</a:t>
            </a:r>
          </a:p>
        </p:txBody>
      </p:sp>
      <p:pic>
        <p:nvPicPr>
          <p:cNvPr id="87" name="Picture 5" descr="resistor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7" y="4871451"/>
            <a:ext cx="2430462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40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43" name="ชื่อเรื่องรอง 2"/>
          <p:cNvSpPr txBox="1">
            <a:spLocks/>
          </p:cNvSpPr>
          <p:nvPr/>
        </p:nvSpPr>
        <p:spPr>
          <a:xfrm>
            <a:off x="838200" y="1803149"/>
            <a:ext cx="10515600" cy="4857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h-TH" dirty="0"/>
              <a:t> พลังงานไฟฟ้าที่แหล่งจ่ายให้กับโหลดเพื่อเคลื่อนย้ายประจุ</a:t>
            </a:r>
            <a:r>
              <a:rPr lang="en-US" dirty="0">
                <a:cs typeface="Cordia New" pitchFamily="34" charset="-34"/>
              </a:rPr>
              <a:t> =</a:t>
            </a:r>
            <a:r>
              <a:rPr lang="th-TH" dirty="0"/>
              <a:t> ผลคูณของแรงดันไฟฟ้ากับจำนวนประจุ</a:t>
            </a:r>
          </a:p>
          <a:p>
            <a:pPr marL="0" indent="0">
              <a:buNone/>
              <a:defRPr/>
            </a:pPr>
            <a:r>
              <a:rPr lang="th-TH" dirty="0"/>
              <a:t>					           	        </a:t>
            </a:r>
            <a:r>
              <a:rPr lang="en-US" dirty="0"/>
              <a:t> </a:t>
            </a:r>
            <a:r>
              <a:rPr lang="th-TH" dirty="0"/>
              <a:t>     </a:t>
            </a:r>
          </a:p>
          <a:p>
            <a:pPr>
              <a:defRPr/>
            </a:pPr>
            <a:r>
              <a:rPr lang="th-TH" dirty="0"/>
              <a:t> ถ้าพลังงานมีค่าคงที่ </a:t>
            </a:r>
            <a:r>
              <a:rPr lang="th-TH" b="1" dirty="0">
                <a:solidFill>
                  <a:schemeClr val="accent4">
                    <a:lumMod val="50000"/>
                  </a:schemeClr>
                </a:solidFill>
              </a:rPr>
              <a:t>ค่ากำลังหรือพลังงานไฟฟ้า</a:t>
            </a:r>
            <a:r>
              <a:rPr lang="th-TH" dirty="0"/>
              <a:t>ต่อหน่วยเวลาจะเป็น</a:t>
            </a:r>
          </a:p>
          <a:p>
            <a:pPr>
              <a:defRPr/>
            </a:pPr>
            <a:endParaRPr lang="th-TH" sz="2000" dirty="0"/>
          </a:p>
          <a:p>
            <a:pPr marL="0" indent="0">
              <a:buNone/>
              <a:defRPr/>
            </a:pPr>
            <a:r>
              <a:rPr lang="th-TH" dirty="0"/>
              <a:t>						    วัตต์ หรือ จูล</a:t>
            </a:r>
            <a:r>
              <a:rPr lang="en-US" dirty="0">
                <a:cs typeface="Cordia New" pitchFamily="34" charset="-34"/>
              </a:rPr>
              <a:t>/</a:t>
            </a:r>
            <a:r>
              <a:rPr lang="th-TH" dirty="0"/>
              <a:t>วินาที	</a:t>
            </a:r>
          </a:p>
          <a:p>
            <a:pPr marL="0" indent="0">
              <a:buNone/>
              <a:defRPr/>
            </a:pPr>
            <a:r>
              <a:rPr lang="th-TH" dirty="0"/>
              <a:t> ดังนั้นกำลังไฟฟ้า(</a:t>
            </a:r>
            <a:r>
              <a:rPr lang="en-US" dirty="0"/>
              <a:t>Electrical Power) </a:t>
            </a:r>
            <a:r>
              <a:rPr lang="th-TH" dirty="0"/>
              <a:t>หมายถึง พลังงานไฟฟ้าที่  เครื่องใช้ไฟฟ้าได้ใช้ไปใน เวลา 1 วินาที</a:t>
            </a:r>
          </a:p>
          <a:p>
            <a:pPr marL="0" indent="0">
              <a:buNone/>
              <a:defRPr/>
            </a:pPr>
            <a:r>
              <a:rPr lang="th-TH" dirty="0"/>
              <a:t>หรือก็คือ เวลา 1 วินาทีถ้า </a:t>
            </a:r>
            <a:r>
              <a:rPr lang="en-US" dirty="0"/>
              <a:t>E </a:t>
            </a:r>
            <a:r>
              <a:rPr lang="th-TH" dirty="0"/>
              <a:t>และ </a:t>
            </a:r>
            <a:r>
              <a:rPr lang="en-US" dirty="0"/>
              <a:t>I </a:t>
            </a:r>
            <a:r>
              <a:rPr lang="th-TH" dirty="0"/>
              <a:t>มีค่าคงที่ตลอดช่วงเวลา </a:t>
            </a:r>
            <a:r>
              <a:rPr lang="en-US" dirty="0"/>
              <a:t>t </a:t>
            </a:r>
            <a:r>
              <a:rPr lang="th-TH" dirty="0"/>
              <a:t>วินาที พลังงานทั้งหมดที่เครื่องใช้ไฟฟ้าได้รับเท่ากับ</a:t>
            </a:r>
            <a:endParaRPr lang="th-TH" sz="1400" dirty="0"/>
          </a:p>
          <a:p>
            <a:pPr marL="0" indent="0">
              <a:buNone/>
              <a:defRPr/>
            </a:pPr>
            <a:r>
              <a:rPr lang="th-TH" dirty="0"/>
              <a:t>		         		</a:t>
            </a:r>
            <a:r>
              <a:rPr lang="en-US" dirty="0"/>
              <a:t>      </a:t>
            </a:r>
            <a:r>
              <a:rPr lang="th-TH" dirty="0"/>
              <a:t>	</a:t>
            </a:r>
            <a:r>
              <a:rPr lang="en-US" dirty="0"/>
              <a:t>     </a:t>
            </a:r>
            <a:r>
              <a:rPr lang="th-TH" dirty="0"/>
              <a:t>วัตต์</a:t>
            </a:r>
            <a:r>
              <a:rPr lang="en-US" dirty="0"/>
              <a:t>-</a:t>
            </a:r>
            <a:r>
              <a:rPr lang="th-TH" dirty="0"/>
              <a:t>วินาที หรือ จูล         </a:t>
            </a:r>
          </a:p>
        </p:txBody>
      </p:sp>
      <p:graphicFrame>
        <p:nvGraphicFramePr>
          <p:cNvPr id="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52980"/>
              </p:ext>
            </p:extLst>
          </p:nvPr>
        </p:nvGraphicFramePr>
        <p:xfrm>
          <a:off x="6305425" y="2310355"/>
          <a:ext cx="11525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Equation" r:id="rId4" imgW="545626" imgH="203024" progId="Equation.DSMT4">
                  <p:embed/>
                </p:oleObj>
              </mc:Choice>
              <mc:Fallback>
                <p:oleObj name="Equation" r:id="rId4" imgW="545626" imgH="2030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425" y="2310355"/>
                        <a:ext cx="11525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317785"/>
              </p:ext>
            </p:extLst>
          </p:nvPr>
        </p:nvGraphicFramePr>
        <p:xfrm>
          <a:off x="1354931" y="3441449"/>
          <a:ext cx="170973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Equation" r:id="rId6" imgW="850531" imgH="393529" progId="Equation.DSMT4">
                  <p:embed/>
                </p:oleObj>
              </mc:Choice>
              <mc:Fallback>
                <p:oleObj name="Equation" r:id="rId6" imgW="850531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931" y="3441449"/>
                        <a:ext cx="1709738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ลูกศรขวา 5"/>
          <p:cNvSpPr/>
          <p:nvPr/>
        </p:nvSpPr>
        <p:spPr>
          <a:xfrm>
            <a:off x="3408198" y="3504154"/>
            <a:ext cx="1071563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  <p:graphicFrame>
        <p:nvGraphicFramePr>
          <p:cNvPr id="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266641"/>
              </p:ext>
            </p:extLst>
          </p:nvPr>
        </p:nvGraphicFramePr>
        <p:xfrm>
          <a:off x="3482186" y="3682748"/>
          <a:ext cx="9382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186" y="3682748"/>
                        <a:ext cx="93821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" name="กลุ่ม 16"/>
          <p:cNvGrpSpPr>
            <a:grpSpLocks/>
          </p:cNvGrpSpPr>
          <p:nvPr/>
        </p:nvGrpSpPr>
        <p:grpSpPr bwMode="auto">
          <a:xfrm>
            <a:off x="4958952" y="3578140"/>
            <a:ext cx="1500188" cy="571500"/>
            <a:chOff x="5000628" y="3214686"/>
            <a:chExt cx="1500198" cy="571504"/>
          </a:xfrm>
        </p:grpSpPr>
        <p:sp>
          <p:nvSpPr>
            <p:cNvPr id="82" name="สี่เหลี่ยมมุมมน 15"/>
            <p:cNvSpPr/>
            <p:nvPr/>
          </p:nvSpPr>
          <p:spPr>
            <a:xfrm>
              <a:off x="5000628" y="3214686"/>
              <a:ext cx="1500198" cy="571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graphicFrame>
          <p:nvGraphicFramePr>
            <p:cNvPr id="85" name="Object 5"/>
            <p:cNvGraphicFramePr>
              <a:graphicFrameLocks noChangeAspect="1"/>
            </p:cNvGraphicFramePr>
            <p:nvPr/>
          </p:nvGraphicFramePr>
          <p:xfrm>
            <a:off x="5214950" y="3286124"/>
            <a:ext cx="1143000" cy="401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Equation" r:id="rId10" imgW="469696" imgH="165028" progId="Equation.DSMT4">
                    <p:embed/>
                  </p:oleObj>
                </mc:Choice>
                <mc:Fallback>
                  <p:oleObj name="Equation" r:id="rId10" imgW="469696" imgH="16502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4950" y="3286124"/>
                          <a:ext cx="1143000" cy="401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กลุ่ม 17"/>
          <p:cNvGrpSpPr>
            <a:grpSpLocks/>
          </p:cNvGrpSpPr>
          <p:nvPr/>
        </p:nvGrpSpPr>
        <p:grpSpPr bwMode="auto">
          <a:xfrm>
            <a:off x="3482185" y="5946524"/>
            <a:ext cx="2139151" cy="571500"/>
            <a:chOff x="4668050" y="3214686"/>
            <a:chExt cx="2139166" cy="571504"/>
          </a:xfrm>
        </p:grpSpPr>
        <p:sp>
          <p:nvSpPr>
            <p:cNvPr id="90" name="สี่เหลี่ยมมุมมน 18"/>
            <p:cNvSpPr/>
            <p:nvPr/>
          </p:nvSpPr>
          <p:spPr>
            <a:xfrm>
              <a:off x="4668050" y="3214686"/>
              <a:ext cx="2139166" cy="571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graphicFrame>
          <p:nvGraphicFramePr>
            <p:cNvPr id="9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8518304"/>
                </p:ext>
              </p:extLst>
            </p:nvPr>
          </p:nvGraphicFramePr>
          <p:xfrm>
            <a:off x="4765677" y="3272087"/>
            <a:ext cx="2041539" cy="431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Equation" r:id="rId12" imgW="838080" imgH="177480" progId="Equation.DSMT4">
                    <p:embed/>
                  </p:oleObj>
                </mc:Choice>
                <mc:Fallback>
                  <p:oleObj name="Equation" r:id="rId12" imgW="8380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5677" y="3272087"/>
                          <a:ext cx="2041539" cy="431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467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ไฟฟ้าและอิเล็คทรอนิกส์เบื้องต้น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40" y="1690688"/>
            <a:ext cx="7336286" cy="49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5441" y="1984165"/>
            <a:ext cx="98551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ไดโอด</a:t>
            </a:r>
            <a:r>
              <a:rPr lang="en-US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(Diode)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รอยต่อ พี-เอ็น ของสารกึ่งตัวนำซิลิคอน ได้พัฒนามาเป็นอุปกรณ์อิเล็กทรอนิกส์ เรียกว่า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ไดโอด ไดโอดมี 2 ขั้ว ขั้วที่ชิ้นสารชนิดพี เรียกว่า แอโนด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Anode : (A)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และขั้วที่ชิ้นสารชนิด เอ็นเรียกว่า แคโทด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Cathode : K)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คุณสมบัติของไดโอด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เมื่อได้รับไบแอสกลับไดโอดจะไม่นำกระแส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เมื่อได้รับไบแอสตรง ที่แรงดันมากกว่า 0.6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ไดโอดจะนำกระแสได้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182" y="3489335"/>
            <a:ext cx="3295650" cy="329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23" y="5186898"/>
            <a:ext cx="40576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5442" y="1984165"/>
            <a:ext cx="63138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ทรานซิสเตอร์ชนิดสองรอยต่อ หรือ </a:t>
            </a:r>
            <a:r>
              <a:rPr lang="en-US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BJT </a:t>
            </a:r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อุปกรณ์สารกึ่งตัวนำที่</a:t>
            </a:r>
            <a:r>
              <a:rPr lang="th-TH" sz="3200" dirty="0"/>
              <a:t>ประกอบไปด้วยสารกึ่งตัวนำชนิดพีและเอ็นต่อกันจำนวน 3 ชั้น เกิดรอยต่อ 2 รอยต่อ มี 2 ชนิด คือ </a:t>
            </a:r>
            <a:r>
              <a:rPr lang="en-US" sz="3200" dirty="0"/>
              <a:t>NPN </a:t>
            </a:r>
            <a:r>
              <a:rPr lang="th-TH" sz="3200" dirty="0"/>
              <a:t>และ </a:t>
            </a:r>
            <a:r>
              <a:rPr lang="en-US" sz="3200" dirty="0"/>
              <a:t>PNP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74" y="4428399"/>
            <a:ext cx="4074693" cy="202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42" y="4428399"/>
            <a:ext cx="4074693" cy="2025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6733" b="17928"/>
          <a:stretch/>
        </p:blipFill>
        <p:spPr>
          <a:xfrm>
            <a:off x="7547811" y="1690688"/>
            <a:ext cx="4026568" cy="19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097280" y="1833702"/>
            <a:ext cx="10058400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</a:t>
            </a:r>
            <a:r>
              <a:rPr lang="en-US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(System)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กลุ่มของส่วนประกอบหรือระบบย่อยๆที่มาเชื่อมประกอบกันเพื่อทำงานหรือมีหน้าที่อย่างใดอย่างหนึ่งให้ได้ผลลัพหรือผลตอบสนองตามที่ต้องกา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</a:t>
            </a:r>
            <a:r>
              <a:rPr lang="en-US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(Control System)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ระบบที่ปริมาณทาง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Ouput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ผลตอบสนอง ถูกควบคุมโดยการเปลี่ยนแปลงค่าทาง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เพื่อให้ได้ผลตอบสนองเป็นไปตามที่ต้องการ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ระบบควบคุมแบ่งได้เป็นสองกลุ่มใหญ่ คือ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ระบบควบคุมแบบเปิด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(Open-loop System)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ระบบควบคุมแบบปิด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(Close-loop System)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87" y="2797750"/>
            <a:ext cx="6259178" cy="1153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7" y="5298664"/>
            <a:ext cx="4609203" cy="11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5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5441" y="1984165"/>
            <a:ext cx="9855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ทรานซิสเตอร์ชนิดสองรอยต่อ หรือ </a:t>
            </a:r>
            <a:r>
              <a:rPr lang="en-US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BJT</a:t>
            </a:r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ทำงานเป็นสวิซต์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3437245"/>
            <a:ext cx="3955633" cy="21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06" y="3383596"/>
            <a:ext cx="4098758" cy="2187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184" b="13651"/>
          <a:stretch/>
        </p:blipFill>
        <p:spPr>
          <a:xfrm>
            <a:off x="9857875" y="3587994"/>
            <a:ext cx="1652337" cy="21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5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436332"/>
            <a:ext cx="6172200" cy="4146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5441" y="1984165"/>
            <a:ext cx="9855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ตัวอย่างทรานซิสเตอร์ทำงานเป็นสวิซต์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41" y="3215176"/>
            <a:ext cx="2999874" cy="26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5441" y="1984165"/>
            <a:ext cx="985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ออปแอมป์ (</a:t>
            </a:r>
            <a:r>
              <a:rPr lang="en-US" sz="32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Operation Amplifier, Op-Amp)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หรือวงจรขยายเชิงดำเนินการ เป็นอุปกรณ์วงจรรวมหรือไอซีประเภทเชิงเส้น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 Integrated Circuit)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ซึ่งมีการนำไปใช้ในงาประยุกต์ต่าง ๆ อย่างกว้างขวาง ในการปรับสภาพสัญญาณไฟฟ้า</a:t>
            </a:r>
          </a:p>
        </p:txBody>
      </p:sp>
      <p:pic>
        <p:nvPicPr>
          <p:cNvPr id="9" name="Picture 2" descr="D:\อาจารย์อนุมัติ\งานสอน\วิชา Microcomputer interfacing\bf52_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9394" y="4172417"/>
            <a:ext cx="2464700" cy="2123306"/>
          </a:xfrm>
          <a:prstGeom prst="rect">
            <a:avLst/>
          </a:prstGeom>
          <a:noFill/>
        </p:spPr>
      </p:pic>
      <p:pic>
        <p:nvPicPr>
          <p:cNvPr id="12" name="Picture 3" descr="D:\อาจารย์อนุมัติ\งานสอน\วิชา Microcomputer interfacing\lm386_p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9674" y="3956393"/>
            <a:ext cx="2784309" cy="2088232"/>
          </a:xfrm>
          <a:prstGeom prst="rect">
            <a:avLst/>
          </a:prstGeom>
          <a:noFill/>
        </p:spPr>
      </p:pic>
      <p:pic>
        <p:nvPicPr>
          <p:cNvPr id="13" name="Picture 4" descr="D:\อาจารย์อนุมัติ\งานสอน\วิชา Microcomputer interfacing\Burr_Brown_OPA627AP_Op_Am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9074" y="4172417"/>
            <a:ext cx="2450549" cy="1972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17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ตัวยึดท้ายกระดาษ 4"/>
          <p:cNvSpPr txBox="1">
            <a:spLocks/>
          </p:cNvSpPr>
          <p:nvPr/>
        </p:nvSpPr>
        <p:spPr bwMode="gray">
          <a:xfrm>
            <a:off x="1600201" y="7174343"/>
            <a:ext cx="2000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rPr>
              <a:t>CPE-KU-KPS</a:t>
            </a:r>
          </a:p>
        </p:txBody>
      </p:sp>
      <p:sp>
        <p:nvSpPr>
          <p:cNvPr id="11" name="สี่เหลี่ยมผืนผ้า 15"/>
          <p:cNvSpPr/>
          <p:nvPr/>
        </p:nvSpPr>
        <p:spPr>
          <a:xfrm>
            <a:off x="2139753" y="1798845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CordiaUPC" pitchFamily="34" charset="-34"/>
                <a:cs typeface="CordiaUPC" pitchFamily="34" charset="-34"/>
              </a:rPr>
              <a:t>ตัวอย่างไอซี</a:t>
            </a:r>
            <a:r>
              <a:rPr lang="th-TH" sz="3200" dirty="0" err="1">
                <a:latin typeface="CordiaUPC" pitchFamily="34" charset="-34"/>
                <a:cs typeface="CordiaUPC" pitchFamily="34" charset="-34"/>
              </a:rPr>
              <a:t>ออปแอมป์</a:t>
            </a:r>
            <a:r>
              <a:rPr lang="th-TH" sz="3200" dirty="0">
                <a:latin typeface="CordiaUPC" pitchFamily="34" charset="-34"/>
                <a:cs typeface="CordiaUPC" pitchFamily="34" charset="-34"/>
              </a:rPr>
              <a:t>เบอร์ต่างๆ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4" name="Picture 3" descr="D:\อาจารย์อนุมัติ\งานสอน\วิชา Microcomputer interfacing\OP290_pc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761" y="2791763"/>
            <a:ext cx="2951719" cy="3689648"/>
          </a:xfrm>
          <a:prstGeom prst="rect">
            <a:avLst/>
          </a:prstGeom>
          <a:noFill/>
        </p:spPr>
      </p:pic>
      <p:pic>
        <p:nvPicPr>
          <p:cNvPr id="15" name="Picture 4" descr="D:\อาจารย์อนุมัติ\งานสอน\วิชา Microcomputer interfacing\374874868AD827_fbl_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62044" y="2626538"/>
            <a:ext cx="2663686" cy="3329608"/>
          </a:xfrm>
          <a:prstGeom prst="rect">
            <a:avLst/>
          </a:prstGeom>
          <a:noFill/>
        </p:spPr>
      </p:pic>
      <p:pic>
        <p:nvPicPr>
          <p:cNvPr id="16" name="Picture 5" descr="D:\อาจารย์อนุมัติ\งานสอน\วิชา Microcomputer interfacing\800px-Generic_741_pinout_to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3899" y="3369227"/>
            <a:ext cx="4132726" cy="1844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04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ตัวยึดท้ายกระดาษ 4"/>
          <p:cNvSpPr txBox="1">
            <a:spLocks/>
          </p:cNvSpPr>
          <p:nvPr/>
        </p:nvSpPr>
        <p:spPr bwMode="gray">
          <a:xfrm>
            <a:off x="1600201" y="7174343"/>
            <a:ext cx="2000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rPr>
              <a:t>CPE-KU-KPS</a:t>
            </a:r>
          </a:p>
        </p:txBody>
      </p:sp>
      <p:sp>
        <p:nvSpPr>
          <p:cNvPr id="11" name="สี่เหลี่ยมผืนผ้า 15"/>
          <p:cNvSpPr/>
          <p:nvPr/>
        </p:nvSpPr>
        <p:spPr>
          <a:xfrm>
            <a:off x="2139753" y="1798845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latin typeface="CordiaUPC" pitchFamily="34" charset="-34"/>
                <a:cs typeface="CordiaUPC" pitchFamily="34" charset="-34"/>
              </a:rPr>
              <a:t>การต่อใช้งานไอซีออปแอมป์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2" name="Picture 2" descr="D:\อาจารย์อนุมัติ\งานสอน\วิชา Microcomputer interfacing\220px-Op-Amp_Unity-Gain_Buffer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275" y="5292975"/>
            <a:ext cx="3168352" cy="1440160"/>
          </a:xfrm>
          <a:prstGeom prst="rect">
            <a:avLst/>
          </a:prstGeom>
          <a:noFill/>
        </p:spPr>
      </p:pic>
      <p:pic>
        <p:nvPicPr>
          <p:cNvPr id="13" name="Picture 2" descr="D:\อาจารย์อนุมัติ\งานสอน\วิชา Microcomputer interfacing\300px-Op-Amp_Inverting_Amplifier.svg (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8105" y="2383620"/>
            <a:ext cx="4165054" cy="2429615"/>
          </a:xfrm>
          <a:prstGeom prst="rect">
            <a:avLst/>
          </a:prstGeom>
          <a:noFill/>
        </p:spPr>
      </p:pic>
      <p:pic>
        <p:nvPicPr>
          <p:cNvPr id="17" name="Picture 2" descr="D:\อาจารย์อนุมัติ\งานสอน\วิชา Microcomputer interfacing\300px-Op-Amp_Non-Inverting_Amplifier.svg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3424" y="4960610"/>
            <a:ext cx="3894415" cy="1622673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83" y="1836624"/>
            <a:ext cx="3822523" cy="3310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7544" y="2563218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rdia New" pitchFamily="34" charset="-34"/>
                <a:cs typeface="Cordia New" pitchFamily="34" charset="-34"/>
              </a:rPr>
              <a:t>Summing Amplifier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11347" y="6060063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rdiaUPC" pitchFamily="34" charset="-34"/>
                <a:cs typeface="CordiaUPC" pitchFamily="34" charset="-34"/>
              </a:rPr>
              <a:t>Non-Inverting Amplifier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96221" y="4290015"/>
            <a:ext cx="1983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rdia New" pitchFamily="34" charset="-34"/>
                <a:cs typeface="Cordia New" pitchFamily="34" charset="-34"/>
              </a:rPr>
              <a:t>Inverter Amplifier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3433" y="6121618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rdiaUPC" pitchFamily="34" charset="-34"/>
                <a:cs typeface="CordiaUPC" pitchFamily="34" charset="-34"/>
              </a:rPr>
              <a:t>VOLTAGE FOLLOWER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70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สี่เหลี่ยมผืนผ้า 15"/>
          <p:cNvSpPr/>
          <p:nvPr/>
        </p:nvSpPr>
        <p:spPr>
          <a:xfrm>
            <a:off x="2151784" y="1845586"/>
            <a:ext cx="8908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CordiaUPC" pitchFamily="34" charset="-34"/>
                <a:cs typeface="CordiaUPC" pitchFamily="34" charset="-34"/>
              </a:rPr>
              <a:t>	ตัวอย่างการใช้งานออปแอมป์ปรับสัญญาณเซ็นเซอร์กระแสไฟฟ้า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000" t="4458" r="8502" b="12648"/>
          <a:stretch/>
        </p:blipFill>
        <p:spPr>
          <a:xfrm>
            <a:off x="1909558" y="3124118"/>
            <a:ext cx="3823625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1889" y="2908094"/>
            <a:ext cx="4943797" cy="2770517"/>
          </a:xfrm>
          <a:prstGeom prst="rect">
            <a:avLst/>
          </a:prstGeom>
        </p:spPr>
      </p:pic>
      <p:cxnSp>
        <p:nvCxnSpPr>
          <p:cNvPr id="15" name="Elbow Connector 14"/>
          <p:cNvCxnSpPr/>
          <p:nvPr/>
        </p:nvCxnSpPr>
        <p:spPr>
          <a:xfrm>
            <a:off x="4634998" y="3988214"/>
            <a:ext cx="1421648" cy="0"/>
          </a:xfrm>
          <a:prstGeom prst="bentConnector3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4634998" y="4132230"/>
            <a:ext cx="1421648" cy="230925"/>
          </a:xfrm>
          <a:prstGeom prst="bentConnector3">
            <a:avLst>
              <a:gd name="adj1" fmla="val 67688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สี่เหลี่ยมผืนผ้า 15"/>
          <p:cNvSpPr/>
          <p:nvPr/>
        </p:nvSpPr>
        <p:spPr>
          <a:xfrm>
            <a:off x="2151784" y="1845586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CordiaUPC" pitchFamily="34" charset="-34"/>
                <a:cs typeface="CordiaUPC" pitchFamily="34" charset="-34"/>
              </a:rPr>
              <a:t>	ตัวอย่างการใช้งานออปแอมป์ปรับสัญญาณเซ็นเซอร์แสง</a:t>
            </a:r>
          </a:p>
        </p:txBody>
      </p:sp>
      <p:pic>
        <p:nvPicPr>
          <p:cNvPr id="12" name="Picture 2" descr="D:\อาจารย์อนุมัติ\งานสอน\วิชา Microcomputer interfacing\sens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4128" y="2430361"/>
            <a:ext cx="5178611" cy="4248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134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สี่เหลี่ยมผืนผ้า 15"/>
          <p:cNvSpPr/>
          <p:nvPr/>
        </p:nvSpPr>
        <p:spPr>
          <a:xfrm>
            <a:off x="493294" y="2123264"/>
            <a:ext cx="3104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CordiaUPC" pitchFamily="34" charset="-34"/>
                <a:cs typeface="CordiaUPC" pitchFamily="34" charset="-34"/>
              </a:rPr>
              <a:t>ตัวอย่างการใช้งานออปแอมป์ปรับสัญญาณเซ็นเซอร์</a:t>
            </a:r>
          </a:p>
        </p:txBody>
      </p:sp>
      <p:pic>
        <p:nvPicPr>
          <p:cNvPr id="7" name="Picture 5" descr="D:\อาจารย์อนุมัติ\งานสอน\วิชา Microcomputer interfacing\Obstacle-Detection-Sensor-Circui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2721" y="1741368"/>
            <a:ext cx="7200800" cy="5116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31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" y="3335110"/>
            <a:ext cx="3406776" cy="3406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สี่เหลี่ยมผืนผ้า 15"/>
          <p:cNvSpPr/>
          <p:nvPr/>
        </p:nvSpPr>
        <p:spPr>
          <a:xfrm>
            <a:off x="493294" y="2123264"/>
            <a:ext cx="3104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CordiaUPC" pitchFamily="34" charset="-34"/>
                <a:cs typeface="CordiaUPC" pitchFamily="34" charset="-34"/>
              </a:rPr>
              <a:t>ตัวอย่างการใช้งานออปแอมป์ปรับสัญญาณ</a:t>
            </a:r>
            <a:r>
              <a:rPr lang="en-US" sz="3200" dirty="0">
                <a:latin typeface="CordiaUPC" pitchFamily="34" charset="-34"/>
                <a:cs typeface="CordiaUPC" pitchFamily="34" charset="-34"/>
              </a:rPr>
              <a:t> pH</a:t>
            </a:r>
            <a:r>
              <a:rPr lang="th-TH" sz="3200" dirty="0">
                <a:latin typeface="CordiaUPC" pitchFamily="34" charset="-34"/>
                <a:cs typeface="CordiaUPC" pitchFamily="34" charset="-34"/>
              </a:rPr>
              <a:t>เซ็นเซอร์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0940"/>
          <a:stretch/>
        </p:blipFill>
        <p:spPr>
          <a:xfrm>
            <a:off x="3752850" y="1851277"/>
            <a:ext cx="7159791" cy="47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40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อุปกรณ์อิเล็กทรอนิกส์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204536"/>
            <a:ext cx="2352675" cy="1377995"/>
          </a:xfrm>
          <a:prstGeom prst="rect">
            <a:avLst/>
          </a:prstGeom>
        </p:spPr>
      </p:pic>
      <p:sp>
        <p:nvSpPr>
          <p:cNvPr id="10" name="สี่เหลี่ยมผืนผ้า 15"/>
          <p:cNvSpPr/>
          <p:nvPr/>
        </p:nvSpPr>
        <p:spPr>
          <a:xfrm>
            <a:off x="1346283" y="1939033"/>
            <a:ext cx="93072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CordiaUPC" pitchFamily="34" charset="-34"/>
                <a:cs typeface="CordiaUPC" pitchFamily="34" charset="-34"/>
              </a:rPr>
              <a:t>ไอ.ซี.คุมค่าแรงดัน</a:t>
            </a:r>
            <a:r>
              <a:rPr lang="en-US" sz="3200" dirty="0">
                <a:latin typeface="CordiaUPC" pitchFamily="34" charset="-34"/>
                <a:cs typeface="CordiaUPC" pitchFamily="34" charset="-34"/>
              </a:rPr>
              <a:t> (IC voltage regulators)</a:t>
            </a:r>
            <a:r>
              <a:rPr lang="th-TH" sz="3200" dirty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3200" dirty="0">
                <a:latin typeface="CordiaUPC" pitchFamily="34" charset="-34"/>
                <a:cs typeface="CordiaUPC" pitchFamily="34" charset="-34"/>
              </a:rPr>
              <a:t>78XX, 79XX, LM317, </a:t>
            </a:r>
            <a:r>
              <a:rPr lang="th-TH" sz="3200" dirty="0">
                <a:latin typeface="CordiaUPC" pitchFamily="34" charset="-34"/>
                <a:cs typeface="CordiaUPC" pitchFamily="34" charset="-34"/>
              </a:rPr>
              <a:t>และ </a:t>
            </a:r>
            <a:r>
              <a:rPr lang="en-US" sz="3200" dirty="0">
                <a:latin typeface="CordiaUPC" pitchFamily="34" charset="-34"/>
                <a:cs typeface="CordiaUPC" pitchFamily="34" charset="-34"/>
              </a:rPr>
              <a:t>LM337 </a:t>
            </a:r>
            <a:r>
              <a:rPr lang="th-TH" sz="3200" dirty="0">
                <a:latin typeface="CordiaUPC" pitchFamily="34" charset="-34"/>
                <a:cs typeface="CordiaUPC" pitchFamily="34" charset="-34"/>
              </a:rPr>
              <a:t>คือ ไอซีที่ทำหน้าที่ควบคุมแรงดันด้านเอาท์พุทให้คงที่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74" y="3117851"/>
            <a:ext cx="4741634" cy="33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48" y="3071126"/>
            <a:ext cx="9525000" cy="2238375"/>
          </a:xfrm>
        </p:spPr>
      </p:pic>
      <p:sp>
        <p:nvSpPr>
          <p:cNvPr id="12" name="Rectangle 11"/>
          <p:cNvSpPr/>
          <p:nvPr/>
        </p:nvSpPr>
        <p:spPr>
          <a:xfrm>
            <a:off x="4579196" y="5670026"/>
            <a:ext cx="31758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baseline="30000" dirty="0">
                <a:solidFill>
                  <a:srgbClr val="0064A0"/>
                </a:solidFill>
                <a:latin typeface="Helvetica" panose="020B0604020202020204" pitchFamily="34" charset="0"/>
              </a:rPr>
              <a:t>Open-Loop Systems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1068218" y="2032661"/>
            <a:ext cx="960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th-TH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ระบบควบคุมแบบเปิด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ระบบกายภาพไดๆ 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ไม่ได้ถูกปรับแก้ให้ถูกต้องตามที่ต้องการโดยอัตโนมัติเมื่อเกิดค่าผิดผลาดที่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Output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หมายความว่า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ไม่มีผลต่อการควบคุมระบบนั่นเอง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6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Transducer and Sensors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59543" y="2091553"/>
            <a:ext cx="101418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chemeClr val="accent2"/>
                </a:solidFill>
              </a:rPr>
              <a:t>ทรานสดิวเซอร์ </a:t>
            </a:r>
          </a:p>
          <a:p>
            <a:r>
              <a:rPr lang="th-TH" dirty="0"/>
              <a:t>	คือ อุปกรณ์แปลงข้อมูลหรือพลังงานแบบต่าง ๆ ให้เป็นข้อมูลหรือพลังงานไฟฟ้า หรืออุปกรณ์ที่ทำหน้าที่เปลี่ยนพลังงานจากรูปแบบหนึ่งเป็นอีกรูปแบบหนึ่ง อาจรวมถึงอุปกรณ์ตรวจจับและส่วนปรับแต่งสัญญาณ</a:t>
            </a:r>
          </a:p>
          <a:p>
            <a:endParaRPr lang="th-TH" dirty="0"/>
          </a:p>
          <a:p>
            <a:r>
              <a:rPr lang="th-TH" b="1" dirty="0">
                <a:solidFill>
                  <a:schemeClr val="accent2"/>
                </a:solidFill>
              </a:rPr>
              <a:t>เซนเซอร์ 	</a:t>
            </a:r>
          </a:p>
          <a:p>
            <a:r>
              <a:rPr lang="th-TH" dirty="0"/>
              <a:t>	คือตัวอุปกรณ์รับรู้ในระบบการวัด ใช้ตรวจจับหรือรับรู้การเปลี่ยนแปลงของปริมาณทางกายภาพต่าง ๆ เช่น ความร้อน การไหล แสง เสียง ความดัน เป็นต้น แล้วเปลี่ยนให้อยู่ในรูปของสัญญาณไฟฟ้าหรือข้อมูลที่สอดคล้องกับปริมาณทางกายภาพที่วัดอยู่</a:t>
            </a:r>
          </a:p>
        </p:txBody>
      </p:sp>
    </p:spTree>
    <p:extLst>
      <p:ext uri="{BB962C8B-B14F-4D97-AF65-F5344CB8AC3E}">
        <p14:creationId xmlns:p14="http://schemas.microsoft.com/office/powerpoint/2010/main" val="245709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ข้อพิจารณาการเลือก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Sensors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59543" y="2091553"/>
            <a:ext cx="10141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ความแน่นอน (</a:t>
            </a:r>
            <a:r>
              <a:rPr lang="en-US" sz="32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Accuracy)</a:t>
            </a:r>
          </a:p>
          <a:p>
            <a:r>
              <a:rPr lang="en-US" sz="32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ความแน่นอนกำหนดเป็นเครื่องวัดการแสดงค่าเข้าใกล้ค่าทางด้านเอาต์พุต ซึ่งเป็นค่าจริงของจำนวนวัดมากที่สุด หรือค่าผิดพลาดสูงสุดจากอุปกรณ์นั้น สามารถแบ่งได้ตามลักษณะต่อไปนี้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แบ่งตามตัวแปรที่ถูกวัด : ความแน่นอนค่า ±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0.5</a:t>
            </a:r>
            <a:r>
              <a:rPr lang="th-TH" sz="3200" dirty="0">
                <a:latin typeface="Calibri" panose="020F0502020204030204" pitchFamily="34" charset="0"/>
                <a:cs typeface="TH SarabunPSK" panose="020B0500040200020003" pitchFamily="34" charset="-34"/>
              </a:rPr>
              <a:t>°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หมายความว่าจะมีความไม่แน่นอนเป็น ±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0.5</a:t>
            </a:r>
            <a:r>
              <a:rPr lang="th-TH" sz="3200" dirty="0">
                <a:latin typeface="Calibri" panose="020F0502020204030204" pitchFamily="34" charset="0"/>
                <a:cs typeface="TH SarabunPSK" panose="020B0500040200020003" pitchFamily="34" charset="-34"/>
              </a:rPr>
              <a:t>°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ในการวัดค่าอุณหภูมิใดๆ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คิดเป็นเปอร์เซ็นต์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Full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scal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ต่อการอ่านค่าของเครื่องมือวัด : ความแน่นอน ±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มิเตอร์มีย่านวัด 5 โวลต์เต็มสเกล ความไม่แน่นอนในการวัดใดๆ จะเป็น ± 0.0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โวลต์</a:t>
            </a:r>
          </a:p>
        </p:txBody>
      </p:sp>
    </p:spTree>
    <p:extLst>
      <p:ext uri="{BB962C8B-B14F-4D97-AF65-F5344CB8AC3E}">
        <p14:creationId xmlns:p14="http://schemas.microsoft.com/office/powerpoint/2010/main" val="4280097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ข้อพิจารณาการเลือก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Sensors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59543" y="2091553"/>
            <a:ext cx="101418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ความแน่นอน (</a:t>
            </a:r>
            <a:r>
              <a:rPr lang="en-US" sz="32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Accuracy)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คิดเป็นเปอร์เซ็นต์ของย่านวัด(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Span)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เป็นเปอร์เซ็นต์ของย่านในการอ่านค่าจากการวัดที่สามารถวัดได้ : อุปกรณ์ที่วัดค่าได้ ±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ของ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span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สำหรับแรงเคลื่อนที่อยู่ในย่าน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0-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psi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จะมีความแน่นอนเป็น ± 0.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02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0-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0)= ± 0.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6psi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คิดเป็นเปอร์เซ็นต์ของค่าที่อ่านได้จริง : ± 0.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ของการอ่านค่าจริงจากเซ็นเซอร์ จะมีความไม่แน่นอนในการอ่านเป็น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เมื่ออ่านได้ 100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035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ข้อพิจารณาการเลือก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Sensors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59543" y="2091553"/>
            <a:ext cx="10141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ความละเอียด(</a:t>
            </a:r>
            <a:r>
              <a:rPr lang="en-US" sz="3200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Resolution)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กำหนดเป็นการเพิ่มค่าที่เล็กที่สุดที่สามารถตรวจวัดได้โดยเซ็นเซอร์ เซ็นเซอร์ที่มีความละเอียดสูงจึงสามารถตรวจจับการเปลี่ยนแปลงอินพุตได้ใกล้เคียงค่าจริงที่สุดเท่าที่เป็นไปได้ เช่น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เซนเซอร์วัดความชื้น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80%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มีความละเอียดของการวัดเป็น 0.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5% 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หมายความว่า เซ็นเซอร์นี้สามารถวัดได้ละเอียดเป็น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0.5 1 1.5 2 …..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87675" y="5046962"/>
            <a:ext cx="9335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ตัวอยาง </a:t>
            </a:r>
            <a:r>
              <a:rPr lang="en-US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 sensor</a:t>
            </a:r>
          </a:p>
          <a:p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ช่วง: 0-14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อุณหภูมิทำงาน : 0-60 ℃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Accuracy: 7 ± 0.5PH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Resolution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0.2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670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45" t="25570" r="14445" b="7469"/>
          <a:stretch/>
        </p:blipFill>
        <p:spPr>
          <a:xfrm>
            <a:off x="2785906" y="1941195"/>
            <a:ext cx="8415494" cy="47863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4566" y="3641853"/>
            <a:ext cx="155523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dirty="0"/>
              <a:t>เซนเซอร์วัด</a:t>
            </a:r>
          </a:p>
          <a:p>
            <a:pPr algn="ctr"/>
            <a:r>
              <a:rPr lang="th-TH" b="1" dirty="0"/>
              <a:t>ความชื้นและ</a:t>
            </a:r>
          </a:p>
          <a:p>
            <a:pPr algn="ctr"/>
            <a:r>
              <a:rPr lang="th-TH" b="1" dirty="0"/>
              <a:t>อุณหภูมิ</a:t>
            </a:r>
          </a:p>
        </p:txBody>
      </p:sp>
    </p:spTree>
    <p:extLst>
      <p:ext uri="{BB962C8B-B14F-4D97-AF65-F5344CB8AC3E}">
        <p14:creationId xmlns:p14="http://schemas.microsoft.com/office/powerpoint/2010/main" val="2568415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5253"/>
              </p:ext>
            </p:extLst>
          </p:nvPr>
        </p:nvGraphicFramePr>
        <p:xfrm>
          <a:off x="2380932" y="1839595"/>
          <a:ext cx="7817169" cy="477996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08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5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Sensor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14287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Voltage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14287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i2c address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14287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temperature  accuracy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14287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RH accuracy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142875" marT="66675" marB="666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3"/>
                        </a:rPr>
                        <a:t>AHT10</a:t>
                      </a:r>
                      <a:r>
                        <a:rPr lang="en-US" sz="1600" b="1" u="none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4"/>
                        </a:rPr>
                        <a:t>AHT15</a:t>
                      </a:r>
                      <a:r>
                        <a:rPr lang="en-US" sz="1600" b="1" u="none">
                          <a:solidFill>
                            <a:srgbClr val="0070C0"/>
                          </a:solidFill>
                          <a:effectLst/>
                        </a:rPr>
                        <a:t> AHT20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1.8-3.6v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0x38/39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±0.3°C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±2%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7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5"/>
                        </a:rPr>
                        <a:t>AM2302</a:t>
                      </a:r>
                      <a:b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5"/>
                        </a:rPr>
                      </a:b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6"/>
                        </a:rPr>
                        <a:t>AM2320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3.1-5.5v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3.1-5.5v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-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0x5c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±0.5°C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±0.5°C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±2%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±3%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>
                          <a:solidFill>
                            <a:srgbClr val="0070C0"/>
                          </a:solidFill>
                          <a:effectLst/>
                        </a:rPr>
                        <a:t>BME280</a:t>
                      </a: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7"/>
                        </a:rPr>
                        <a:t> BME680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1.71-3.6v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0x76/77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±0.5°C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±3%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8"/>
                        </a:rPr>
                        <a:t>DHT11</a:t>
                      </a: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9"/>
                        </a:rPr>
                        <a:t> DHT12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2.7-5.5v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- / 0x5c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±2°C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±5%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10"/>
                        </a:rPr>
                        <a:t>HDC1080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2.7-5.5v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0x40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±0.2°C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±2%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>
                          <a:solidFill>
                            <a:srgbClr val="0070C0"/>
                          </a:solidFill>
                          <a:effectLst/>
                        </a:rPr>
                        <a:t>HDC2080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1.62-3.6v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0x40/41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±0.2°C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±2%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70C0"/>
                          </a:solidFill>
                          <a:effectLst/>
                          <a:hlinkClick r:id="rId11"/>
                        </a:rPr>
                        <a:t>HTU21d</a:t>
                      </a:r>
                      <a:endParaRPr lang="en-US" sz="2400" b="1" u="non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1.5v-3.6v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0x40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±0.3°C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±3%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6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  <a:hlinkClick r:id="rId12"/>
                        </a:rPr>
                        <a:t>SHT20</a:t>
                      </a:r>
                      <a:br>
                        <a:rPr lang="en-US" sz="1600" b="1" u="none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  <a:hlinkClick r:id="rId12"/>
                        </a:rPr>
                        <a:t>SHT21</a:t>
                      </a:r>
                      <a:br>
                        <a:rPr lang="en-US" sz="1600" b="1" u="none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  <a:hlinkClick r:id="rId12"/>
                        </a:rPr>
                        <a:t>SHT25</a:t>
                      </a:r>
                      <a:endParaRPr lang="en-US" sz="2400" b="1" u="non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2.1-3.6v</a:t>
                      </a:r>
                      <a:br>
                        <a:rPr lang="en-US" sz="1600" b="1">
                          <a:effectLst/>
                        </a:rPr>
                      </a:b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0x40/41</a:t>
                      </a:r>
                      <a:br>
                        <a:rPr lang="en-US" sz="1600" b="1">
                          <a:effectLst/>
                        </a:rPr>
                      </a:b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±0.3°C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±0.3°C</a:t>
                      </a:r>
                      <a:br>
                        <a:rPr lang="en-US" sz="1600" b="1">
                          <a:effectLst/>
                        </a:rPr>
                      </a:br>
                      <a:r>
                        <a:rPr lang="en-US" sz="1600" b="1">
                          <a:effectLst/>
                        </a:rPr>
                        <a:t>±0.2°C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±3%</a:t>
                      </a:r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±2%</a:t>
                      </a:r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±1.8%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890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5222" y="5796216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เซนเซอร์วัดความดัน ความชื้นและอุณหภูมิ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63" t="42936" r="11419" b="19536"/>
          <a:stretch/>
        </p:blipFill>
        <p:spPr>
          <a:xfrm>
            <a:off x="488949" y="2124201"/>
            <a:ext cx="11214101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32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5222" y="5796216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เซนเซอร์วัดความชื้นและอุณหภูมิในดิน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261" t="51471" r="16369" b="9530"/>
          <a:stretch/>
        </p:blipFill>
        <p:spPr>
          <a:xfrm>
            <a:off x="1289049" y="2311208"/>
            <a:ext cx="9613901" cy="33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5222" y="5796216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เซ็นเซอร์วัดการไหลของน้ำในท่อ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47" t="47645" r="8397" b="12914"/>
          <a:stretch/>
        </p:blipFill>
        <p:spPr>
          <a:xfrm>
            <a:off x="838200" y="2194051"/>
            <a:ext cx="10761462" cy="3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0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5222" y="5796216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เซ็นเซอร์วัดคุณภาพน้ำ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90" t="43525" r="6745" b="13502"/>
          <a:stretch/>
        </p:blipFill>
        <p:spPr>
          <a:xfrm>
            <a:off x="991060" y="2595815"/>
            <a:ext cx="10210340" cy="30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3203106"/>
            <a:ext cx="7639051" cy="25572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62727" y="3214194"/>
            <a:ext cx="3171324" cy="222415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73474" y="6153235"/>
            <a:ext cx="5620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baseline="30000" dirty="0">
                <a:solidFill>
                  <a:srgbClr val="0064A0"/>
                </a:solidFill>
                <a:latin typeface="Helvetica" panose="020B0604020202020204" pitchFamily="34" charset="0"/>
              </a:rPr>
              <a:t>Closed-Loop (Feedback Control) Systems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58915" y="5391052"/>
            <a:ext cx="25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คอมพิวเตอร์ หรือ ไมโครคอนโทรเลอร์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26550" y="1771234"/>
            <a:ext cx="960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th-TH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ระบบควบคุมแบบปิด</a:t>
            </a:r>
            <a:r>
              <a:rPr lang="en-US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ระบบควบคุมแบบป้อนกลับ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ระบบที่ปริมาณทาง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ถูกป้อนกลับมาทางอินพุท ส่งผลต่อปริมาณทาง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ของระบบ เป้าหมายเพื่อที่จะรักษาปริมาณทาง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ให้คงไว้ตามปริมาณทาง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6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5222" y="5796216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เซ็นเซอร์วัดแสง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571" t="45291" r="11146" b="17034"/>
          <a:stretch/>
        </p:blipFill>
        <p:spPr>
          <a:xfrm>
            <a:off x="1105361" y="2495359"/>
            <a:ext cx="9981740" cy="28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เซ็นเซอร์สำหรับการเกษตร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HT12_fron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/>
          <a:stretch/>
        </p:blipFill>
        <p:spPr bwMode="auto">
          <a:xfrm>
            <a:off x="746124" y="365124"/>
            <a:ext cx="1463676" cy="157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5584394" y="2369920"/>
            <a:ext cx="64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สถานีตรวจอากาศ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068294"/>
            <a:ext cx="4464936" cy="446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805" t="12076" r="27515" b="18905"/>
          <a:stretch/>
        </p:blipFill>
        <p:spPr>
          <a:xfrm>
            <a:off x="6532078" y="3016251"/>
            <a:ext cx="4669322" cy="3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53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การใช้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I/O pin Node MCU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6" t="31266" r="50002" b="31746"/>
          <a:stretch/>
        </p:blipFill>
        <p:spPr bwMode="auto">
          <a:xfrm>
            <a:off x="838200" y="606266"/>
            <a:ext cx="1169670" cy="1157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841"/>
          <a:stretch/>
        </p:blipFill>
        <p:spPr>
          <a:xfrm>
            <a:off x="2007870" y="1804804"/>
            <a:ext cx="8369300" cy="5053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9773" y="6012190"/>
            <a:ext cx="2526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NodeMCU</a:t>
            </a:r>
            <a:r>
              <a:rPr lang="en-US" dirty="0"/>
              <a:t> V1.0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894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การใช้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I/O pin Node MCU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6" t="31266" r="50002" b="31746"/>
          <a:stretch/>
        </p:blipFill>
        <p:spPr bwMode="auto">
          <a:xfrm>
            <a:off x="838200" y="606266"/>
            <a:ext cx="1169670" cy="1157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70875"/>
              </p:ext>
            </p:extLst>
          </p:nvPr>
        </p:nvGraphicFramePr>
        <p:xfrm>
          <a:off x="1143000" y="1955324"/>
          <a:ext cx="9905999" cy="504812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6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2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634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ขาที่เหมาะจะทำเป็น </a:t>
                      </a: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input (</a:t>
                      </a: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จากมากไปน้อย</a:t>
                      </a: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)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ขาที่เหมาะจะทำเป็น </a:t>
                      </a: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output (</a:t>
                      </a: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จากมากไปน้อย</a:t>
                      </a: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)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2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Board Label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Pin Number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หมายเหตุ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Board Label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Pin Number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หมายเหตุ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D1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D1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D2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D2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D5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D5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D6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12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D6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12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D7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D7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D0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16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 </a:t>
                      </a: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เมื่อบูต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D8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15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บูตไม่ได้ถ้าขานี้</a:t>
                      </a: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high</a:t>
                      </a:r>
                      <a:endParaRPr lang="en-US" sz="24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SD2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 </a:t>
                      </a: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เมื่อบูต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SD3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 </a:t>
                      </a:r>
                      <a:r>
                        <a:rPr lang="th-TH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เมื่อบูต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RX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 </a:t>
                      </a:r>
                      <a:r>
                        <a:rPr lang="th-TH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เมื่อบูต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1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ภาคปฎิบัติวัดพลังงานไฟฟ้า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430620" y="1148510"/>
            <a:ext cx="1846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1" y="2275463"/>
            <a:ext cx="3870158" cy="38701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91314" y="173328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OpenSans"/>
              </a:rPr>
              <a:t>Specifications:</a:t>
            </a:r>
            <a:endParaRPr lang="en-US" dirty="0">
              <a:solidFill>
                <a:srgbClr val="666666"/>
              </a:solidFill>
              <a:latin typeface="OpenSans"/>
            </a:endParaRP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 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1. Working voltage: 80 ~ 260VAC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 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2. Test Voltage: 80 ~ 260VAC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 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2. Rated power: 100A / 22000W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 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3. Operating frequency: 45-65Hz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 </a:t>
            </a:r>
          </a:p>
          <a:p>
            <a:r>
              <a:rPr lang="en-US" dirty="0">
                <a:solidFill>
                  <a:srgbClr val="666666"/>
                </a:solidFill>
                <a:latin typeface="OpenSans"/>
              </a:rPr>
              <a:t>4. Measurement accuracy: 1.0</a:t>
            </a:r>
            <a:endParaRPr lang="en-US" b="0" i="0" dirty="0">
              <a:solidFill>
                <a:srgbClr val="666666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714297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ภาคปฎิบัติวัดพลังงานไฟฟ้า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430620" y="1148510"/>
            <a:ext cx="1846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85" y="2069541"/>
            <a:ext cx="9753600" cy="4238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41053" y="6046556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วงจรการทดลองที่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2771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ภาคปฎิบัติวัดพลังงานไฟฟ้า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430620" y="1148510"/>
            <a:ext cx="1846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01499" y="1912855"/>
            <a:ext cx="2448106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โปรแกรม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power1.ino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29924" y="4047651"/>
            <a:ext cx="258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</a:t>
            </a:r>
            <a:r>
              <a:rPr lang="en-US" dirty="0" err="1"/>
              <a:t>ijlGQ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8" y="33567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3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ภาคปฎิบัติวัดพลังงานไฟฟ้า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430620" y="1148510"/>
            <a:ext cx="1846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22" y="2372530"/>
            <a:ext cx="9748181" cy="38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9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ภาคปฎิบัติวัดพลังงานไฟฟ้า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430620" y="1148510"/>
            <a:ext cx="1846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sz="32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943429" y="2401291"/>
            <a:ext cx="934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แบบฝึกหัดการทดลองที่ </a:t>
            </a:r>
            <a:r>
              <a:rPr lang="en-US" dirty="0"/>
              <a:t>1 : </a:t>
            </a:r>
            <a:r>
              <a:rPr lang="th-TH" dirty="0"/>
              <a:t>ให้นำค่าต่างๆที่วัดได้ ไปแสดงออกที่ </a:t>
            </a:r>
            <a:r>
              <a:rPr lang="en-US" dirty="0" err="1"/>
              <a:t>blynk</a:t>
            </a:r>
            <a:r>
              <a:rPr lang="en-US" dirty="0"/>
              <a:t> </a:t>
            </a:r>
            <a:r>
              <a:rPr lang="th-TH" dirty="0"/>
              <a:t>ด้วย </a:t>
            </a:r>
            <a:r>
              <a:rPr lang="en-US" dirty="0"/>
              <a:t>widget </a:t>
            </a:r>
            <a:r>
              <a:rPr lang="th-TH" dirty="0"/>
              <a:t>ต่างๆ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การบ้าน </a:t>
            </a:r>
            <a:r>
              <a:rPr lang="en-US" dirty="0"/>
              <a:t>: </a:t>
            </a:r>
            <a:r>
              <a:rPr lang="th-TH" dirty="0"/>
              <a:t>หาวิธีคำนวนค่าไฟจากค่าทางไฟฟ้าที่วัดได้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8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การวัดอัตราการไหล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12277" y="1155349"/>
            <a:ext cx="1640193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243552"/>
            <a:ext cx="3218996" cy="32189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57175" y="1690688"/>
            <a:ext cx="71156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Model: YF-S201</a:t>
            </a:r>
          </a:p>
          <a:p>
            <a:r>
              <a:rPr lang="en-US" sz="1800" dirty="0"/>
              <a:t>Sensor Type: Hall effect</a:t>
            </a:r>
          </a:p>
          <a:p>
            <a:r>
              <a:rPr lang="en-US" sz="1800" dirty="0"/>
              <a:t>Working Voltage: 5 to 18V DC (min tested working voltage 4.5V)</a:t>
            </a:r>
          </a:p>
          <a:p>
            <a:r>
              <a:rPr lang="en-US" sz="1800" dirty="0"/>
              <a:t>Max current draw: 15mA @ 5V</a:t>
            </a:r>
          </a:p>
          <a:p>
            <a:r>
              <a:rPr lang="en-US" sz="1800" dirty="0"/>
              <a:t>Output Type: 5V TTL</a:t>
            </a:r>
          </a:p>
          <a:p>
            <a:r>
              <a:rPr lang="en-US" sz="1800" dirty="0"/>
              <a:t>Working Flow Rate: 1 to 30 Liters/Minute</a:t>
            </a:r>
          </a:p>
          <a:p>
            <a:r>
              <a:rPr lang="en-US" sz="1800" dirty="0"/>
              <a:t>Working Temperature range: -25 to +80℃</a:t>
            </a:r>
          </a:p>
          <a:p>
            <a:r>
              <a:rPr lang="en-US" sz="1800" dirty="0"/>
              <a:t>Working Humidity Range: 35%-80% RH</a:t>
            </a:r>
          </a:p>
          <a:p>
            <a:r>
              <a:rPr lang="en-US" sz="1800" dirty="0"/>
              <a:t>Accuracy: ±10%</a:t>
            </a:r>
          </a:p>
          <a:p>
            <a:r>
              <a:rPr lang="en-US" sz="1800" dirty="0"/>
              <a:t>Maximum water pressure: 2.0 MPa</a:t>
            </a:r>
          </a:p>
          <a:p>
            <a:r>
              <a:rPr lang="en-US" sz="1800" dirty="0"/>
              <a:t>Output duty cycle: 50% +-10%</a:t>
            </a:r>
          </a:p>
          <a:p>
            <a:r>
              <a:rPr lang="en-US" sz="1800" dirty="0"/>
              <a:t>Output rise time: 0.04us</a:t>
            </a:r>
          </a:p>
          <a:p>
            <a:r>
              <a:rPr lang="en-US" sz="1800" dirty="0"/>
              <a:t>Output fall time: 0.18us</a:t>
            </a:r>
          </a:p>
          <a:p>
            <a:r>
              <a:rPr lang="en-US" sz="1800" dirty="0"/>
              <a:t>Flow rate pulse characteristics: Frequency (Hz) = 7.5 * Flow rate (L/min)</a:t>
            </a:r>
          </a:p>
          <a:p>
            <a:r>
              <a:rPr lang="en-US" sz="1800" dirty="0"/>
              <a:t>Pulses per Liter: 450</a:t>
            </a:r>
          </a:p>
          <a:p>
            <a:r>
              <a:rPr lang="en-US" sz="1800" dirty="0"/>
              <a:t>Durability: minimum 300,000 cycles</a:t>
            </a:r>
          </a:p>
          <a:p>
            <a:r>
              <a:rPr lang="en-US" sz="1800" dirty="0"/>
              <a:t>1/2" nominal pipe connections, 0.78" outer diameter, 1/2" of thread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171" y="5280317"/>
            <a:ext cx="4105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 wire : +5V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Black wire : GND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9600"/>
                </a:solidFill>
                <a:latin typeface="Arial" panose="020B0604020202020204" pitchFamily="34" charset="0"/>
              </a:rPr>
              <a:t>Yellow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 wire : PWM output.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0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67" y="2391882"/>
            <a:ext cx="6068533" cy="366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" y="2604099"/>
            <a:ext cx="4772025" cy="2857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2291" y="1849198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ตัวอย่างระบบควบคุมแบบปิด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2856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04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การวัดอัตราการไหล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12277" y="1155349"/>
            <a:ext cx="1640193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57175" y="1690688"/>
            <a:ext cx="71156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Model: YF-S201</a:t>
            </a:r>
          </a:p>
          <a:p>
            <a:r>
              <a:rPr lang="en-US" sz="1800" dirty="0"/>
              <a:t>Sensor Type: Hall effect</a:t>
            </a:r>
          </a:p>
          <a:p>
            <a:r>
              <a:rPr lang="en-US" sz="1800" dirty="0"/>
              <a:t>Working Voltage: 5 to 18V DC (min tested working voltage 4.5V)</a:t>
            </a:r>
          </a:p>
          <a:p>
            <a:r>
              <a:rPr lang="en-US" sz="1800" dirty="0"/>
              <a:t>Max current draw: 15mA @ 5V</a:t>
            </a:r>
          </a:p>
          <a:p>
            <a:r>
              <a:rPr lang="en-US" sz="1800" dirty="0"/>
              <a:t>Output Type: 5V TTL</a:t>
            </a:r>
          </a:p>
          <a:p>
            <a:r>
              <a:rPr lang="en-US" sz="1800" dirty="0"/>
              <a:t>Working Flow Rate: 1 to 30 Liters/Minute</a:t>
            </a:r>
          </a:p>
          <a:p>
            <a:r>
              <a:rPr lang="en-US" sz="1800" dirty="0"/>
              <a:t>Working Temperature range: -25 to +80℃</a:t>
            </a:r>
          </a:p>
          <a:p>
            <a:r>
              <a:rPr lang="en-US" sz="1800" dirty="0"/>
              <a:t>Working Humidity Range: 35%-80% RH</a:t>
            </a:r>
          </a:p>
          <a:p>
            <a:r>
              <a:rPr lang="en-US" sz="1800" dirty="0"/>
              <a:t>Accuracy: ±10%</a:t>
            </a:r>
          </a:p>
          <a:p>
            <a:r>
              <a:rPr lang="en-US" sz="1800" dirty="0"/>
              <a:t>Maximum water pressure: 2.0 MPa</a:t>
            </a:r>
          </a:p>
          <a:p>
            <a:r>
              <a:rPr lang="en-US" sz="1800" dirty="0"/>
              <a:t>Output duty cycle: 50% +-10%</a:t>
            </a:r>
          </a:p>
          <a:p>
            <a:r>
              <a:rPr lang="en-US" sz="1800" dirty="0"/>
              <a:t>Output rise time: 0.04us</a:t>
            </a:r>
          </a:p>
          <a:p>
            <a:r>
              <a:rPr lang="en-US" sz="1800" dirty="0"/>
              <a:t>Output fall time: 0.18us</a:t>
            </a:r>
          </a:p>
          <a:p>
            <a:r>
              <a:rPr lang="en-US" sz="1800" dirty="0"/>
              <a:t>Flow rate pulse characteristics: Frequency (Hz) = 7.5 * Flow rate (L/min)</a:t>
            </a:r>
          </a:p>
          <a:p>
            <a:r>
              <a:rPr lang="en-US" sz="1800" dirty="0"/>
              <a:t>Pulses per Liter: 450</a:t>
            </a:r>
          </a:p>
          <a:p>
            <a:r>
              <a:rPr lang="en-US" sz="1800" dirty="0"/>
              <a:t>Durability: minimum 300,000 cycles</a:t>
            </a:r>
          </a:p>
          <a:p>
            <a:r>
              <a:rPr lang="en-US" sz="1800" dirty="0"/>
              <a:t>1/2" nominal pipe connections, 0.78" outer diameter, 1/2" of thread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171" y="5280317"/>
            <a:ext cx="4105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 wire : +5V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Black wire : GND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9600"/>
                </a:solidFill>
                <a:latin typeface="Arial" panose="020B0604020202020204" pitchFamily="34" charset="0"/>
              </a:rPr>
              <a:t>Yellow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 wire : PWM output.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1330" y="2036782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inherit"/>
              </a:rPr>
              <a:t>รุ่น </a:t>
            </a:r>
            <a:r>
              <a:rPr lang="en-US" b="1" dirty="0">
                <a:latin typeface="inherit"/>
              </a:rPr>
              <a:t>YF-S201C </a:t>
            </a:r>
            <a:endParaRPr lang="en-US" dirty="0"/>
          </a:p>
        </p:txBody>
      </p:sp>
      <p:sp>
        <p:nvSpPr>
          <p:cNvPr id="5" name="AutoShape 2" descr="YF S201Cโปร่งใสFlow Meter Water Flow Sensor Precisionเครื่องวัดการไหลของกังหันFlowmeter  G1/2 DN15|turbine flowmeter|flow meterflow meter water - AliExpres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7" y="2683019"/>
            <a:ext cx="3428446" cy="23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6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การวัดอัตราการไหล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12277" y="1155349"/>
            <a:ext cx="1640193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AutoShape 2" descr="YF S201Cโปร่งใสFlow Meter Water Flow Sensor Precisionเครื่องวัดการไหลของกังหันFlowmeter  G1/2 DN15|turbine flowmeter|flow meterflow meter water - AliExpres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7162"/>
          <a:stretch/>
        </p:blipFill>
        <p:spPr>
          <a:xfrm rot="16200000">
            <a:off x="4079162" y="1451914"/>
            <a:ext cx="4784778" cy="5652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09800" y="5856056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วงจรการทดลองที่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9309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การวัดอัตราการไหล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9561207" y="1155349"/>
            <a:ext cx="1640193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1786102"/>
            <a:ext cx="2926314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โปรแกรม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flow_meter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1053" y="6046556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วงจรการทดลองที่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29924" y="4047651"/>
            <a:ext cx="258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</a:t>
            </a:r>
            <a:r>
              <a:rPr lang="en-US" dirty="0" err="1"/>
              <a:t>ijlGQ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8" y="33567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15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0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ภาคปฎิบัติ การวัดอัตราการไหล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12277" y="1155349"/>
            <a:ext cx="1640193" cy="535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การทดลองที่ </a:t>
            </a:r>
            <a:r>
              <a:rPr lang="en-US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AutoShape 2" descr="YF S201Cโปร่งใสFlow Meter Water Flow Sensor Precisionเครื่องวัดการไหลของกังหันFlowmeter  G1/2 DN15|turbine flowmeter|flow meterflow meter water - AliExpres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3429" y="2401291"/>
            <a:ext cx="934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แบบฝึกหัดการทดลองที่ </a:t>
            </a:r>
            <a:r>
              <a:rPr lang="en-US" dirty="0"/>
              <a:t>1 : </a:t>
            </a:r>
            <a:r>
              <a:rPr lang="th-TH" dirty="0"/>
              <a:t>ให้นำค่าต่างๆที่วัดได้ ไปแสดงออกที่จอ </a:t>
            </a:r>
            <a:r>
              <a:rPr lang="en-US" dirty="0"/>
              <a:t>LCD </a:t>
            </a:r>
            <a:r>
              <a:rPr lang="th-TH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การบ้าน </a:t>
            </a:r>
            <a:r>
              <a:rPr lang="en-US" dirty="0"/>
              <a:t>: </a:t>
            </a:r>
            <a:r>
              <a:rPr lang="th-TH" dirty="0"/>
              <a:t>หาวิธีคำนวนค่าน้ำ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07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7200" b="1" dirty="0">
                <a:solidFill>
                  <a:srgbClr val="1A979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เอกสารอ้างอิง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1A9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https://miro.medium.com/max/900/0*7dV2R3iaw5FreQ7Z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t="21277" r="38508" b="16975"/>
          <a:stretch/>
        </p:blipFill>
        <p:spPr bwMode="auto"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599" y="2232131"/>
            <a:ext cx="959317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ขอบคุณเอกสารจาก </a:t>
            </a:r>
            <a:r>
              <a:rPr lang="en-US" u="sng" dirty="0">
                <a:solidFill>
                  <a:srgbClr val="990000"/>
                </a:solidFill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http://www.G-tech.Ac.Th/electric.Html</a:t>
            </a:r>
            <a:endParaRPr lang="en-US" u="sng" dirty="0">
              <a:solidFill>
                <a:srgbClr val="99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electrical engineering ,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mulukutla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S.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Sarma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OXFORD UNIVERSITY PRESS 2001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 SYSTEMS ENGINEERING,</a:t>
            </a:r>
            <a:r>
              <a:rPr lang="en-US" baseline="30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norman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S.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Nise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seventh edition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0724" y="5150736"/>
            <a:ext cx="258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shorturl.at/</a:t>
            </a:r>
            <a:r>
              <a:rPr lang="en-US" dirty="0" err="1"/>
              <a:t>ijlGQ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38" y="445984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0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74" t="11227" r="1848" b="30604"/>
          <a:stretch/>
        </p:blipFill>
        <p:spPr>
          <a:xfrm>
            <a:off x="1372624" y="1863306"/>
            <a:ext cx="9981176" cy="4713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3818" y="1897811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ตัวอย่างระบบควบคุมแบบปิด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942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748" b="2947"/>
          <a:stretch/>
        </p:blipFill>
        <p:spPr>
          <a:xfrm>
            <a:off x="3350836" y="2015407"/>
            <a:ext cx="7217444" cy="46584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815" y="1998154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ตัวอย่างระบบควบคุมแบบปิด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710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32"/>
          <a:stretch/>
        </p:blipFill>
        <p:spPr>
          <a:xfrm>
            <a:off x="248729" y="1844508"/>
            <a:ext cx="5363831" cy="4486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37" y="2536686"/>
            <a:ext cx="5243763" cy="26578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57637" y="574596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Low-Cost Fuzzy Logic Control for Greenhouse Environments with Web Monitoring by </a:t>
            </a:r>
            <a:r>
              <a:rPr lang="en-US" sz="1600" b="1" u="sng" dirty="0">
                <a:hlinkClick r:id="rId5"/>
              </a:rPr>
              <a:t>Carlos Robles </a:t>
            </a:r>
            <a:r>
              <a:rPr lang="en-US" sz="1600" b="1" u="sng" dirty="0" err="1">
                <a:hlinkClick r:id="rId5"/>
              </a:rPr>
              <a:t>Algarín</a:t>
            </a:r>
            <a:r>
              <a:rPr lang="en-US" sz="1600" baseline="30000" dirty="0"/>
              <a:t> </a:t>
            </a:r>
            <a:endParaRPr lang="en-US" sz="16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82291" y="1849198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ตัวอย่างระบบควบคุมแบบปิด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612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         </a:t>
            </a:r>
            <a:r>
              <a:rPr lang="th-TH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ระบบควบคุม </a:t>
            </a:r>
            <a:r>
              <a:rPr lang="en-US" sz="7200" b="1" dirty="0">
                <a:solidFill>
                  <a:srgbClr val="00577D"/>
                </a:solidFill>
                <a:latin typeface="TH Sarabun New" panose="020B0500040200020003" pitchFamily="34" charset="-34"/>
                <a:ea typeface="Arial Unicode MS" panose="020B0604020202020204" pitchFamily="34" charset="-128"/>
                <a:cs typeface="TH Sarabun New" panose="020B0500040200020003" pitchFamily="34" charset="-34"/>
              </a:rPr>
              <a:t>(Control System)</a:t>
            </a:r>
            <a:endParaRPr lang="th-TH" sz="7200" b="1" dirty="0">
              <a:solidFill>
                <a:srgbClr val="00577D"/>
              </a:solidFill>
              <a:latin typeface="TH Sarabun New" panose="020B0500040200020003" pitchFamily="34" charset="-34"/>
              <a:ea typeface="Arial Unicode MS" panose="020B0604020202020204" pitchFamily="34" charset="-128"/>
              <a:cs typeface="TH Sarabun New" panose="020B0500040200020003" pitchFamily="34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09800" y="1690688"/>
            <a:ext cx="8991600" cy="0"/>
          </a:xfrm>
          <a:prstGeom prst="line">
            <a:avLst/>
          </a:prstGeom>
          <a:ln w="57150">
            <a:solidFill>
              <a:srgbClr val="00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7" r="12845" b="7090"/>
          <a:stretch/>
        </p:blipFill>
        <p:spPr>
          <a:xfrm>
            <a:off x="248729" y="707098"/>
            <a:ext cx="2380891" cy="966337"/>
          </a:xfrm>
          <a:prstGeom prst="rect">
            <a:avLst/>
          </a:prstGeom>
        </p:spPr>
      </p:pic>
      <p:sp>
        <p:nvSpPr>
          <p:cNvPr id="10" name="สี่เหลี่ยมผืนผ้า 20"/>
          <p:cNvSpPr/>
          <p:nvPr/>
        </p:nvSpPr>
        <p:spPr>
          <a:xfrm>
            <a:off x="4653086" y="3025465"/>
            <a:ext cx="1080120" cy="7200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</a:t>
            </a:r>
          </a:p>
          <a:p>
            <a:pPr algn="ctr"/>
            <a:r>
              <a:rPr lang="en-US" sz="1600" dirty="0"/>
              <a:t>controller</a:t>
            </a:r>
            <a:endParaRPr lang="th-TH" sz="1600" dirty="0"/>
          </a:p>
        </p:txBody>
      </p:sp>
      <p:sp>
        <p:nvSpPr>
          <p:cNvPr id="11" name="สี่เหลี่ยมผืนผ้า 21"/>
          <p:cNvSpPr/>
          <p:nvPr/>
        </p:nvSpPr>
        <p:spPr>
          <a:xfrm>
            <a:off x="2996902" y="3169481"/>
            <a:ext cx="576064" cy="432048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A/D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22"/>
          <p:cNvSpPr/>
          <p:nvPr/>
        </p:nvSpPr>
        <p:spPr>
          <a:xfrm>
            <a:off x="6741318" y="3169481"/>
            <a:ext cx="576064" cy="432048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D/A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23"/>
          <p:cNvSpPr/>
          <p:nvPr/>
        </p:nvSpPr>
        <p:spPr>
          <a:xfrm>
            <a:off x="5373166" y="5617753"/>
            <a:ext cx="1224136" cy="792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Sensor Transducer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4" name="สี่เหลี่ยมผืนผ้า 24"/>
          <p:cNvSpPr/>
          <p:nvPr/>
        </p:nvSpPr>
        <p:spPr>
          <a:xfrm>
            <a:off x="1844774" y="4609641"/>
            <a:ext cx="1152128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ปรับสภาพสัญญาณ</a:t>
            </a:r>
          </a:p>
        </p:txBody>
      </p:sp>
      <p:sp>
        <p:nvSpPr>
          <p:cNvPr id="15" name="สี่เหลี่ยมผืนผ้า 25"/>
          <p:cNvSpPr/>
          <p:nvPr/>
        </p:nvSpPr>
        <p:spPr>
          <a:xfrm>
            <a:off x="9045574" y="3097473"/>
            <a:ext cx="1152128" cy="576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ระบบ </a:t>
            </a:r>
            <a:r>
              <a:rPr lang="en-US" sz="2000" b="1" dirty="0">
                <a:solidFill>
                  <a:schemeClr val="tx1"/>
                </a:solidFill>
              </a:rPr>
              <a:t> system</a:t>
            </a:r>
            <a:endParaRPr lang="th-TH" sz="2000" b="1" dirty="0">
              <a:solidFill>
                <a:schemeClr val="tx1"/>
              </a:solidFill>
            </a:endParaRPr>
          </a:p>
        </p:txBody>
      </p:sp>
      <p:cxnSp>
        <p:nvCxnSpPr>
          <p:cNvPr id="16" name="ลูกศรเชื่อมต่อแบบตรง 31"/>
          <p:cNvCxnSpPr>
            <a:stCxn id="11" idx="3"/>
            <a:endCxn id="10" idx="1"/>
          </p:cNvCxnSpPr>
          <p:nvPr/>
        </p:nvCxnSpPr>
        <p:spPr>
          <a:xfrm>
            <a:off x="3572966" y="3385505"/>
            <a:ext cx="108012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35"/>
          <p:cNvCxnSpPr>
            <a:stCxn id="10" idx="3"/>
            <a:endCxn id="12" idx="1"/>
          </p:cNvCxnSpPr>
          <p:nvPr/>
        </p:nvCxnSpPr>
        <p:spPr>
          <a:xfrm>
            <a:off x="5733206" y="3385505"/>
            <a:ext cx="1008112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38"/>
          <p:cNvSpPr/>
          <p:nvPr/>
        </p:nvSpPr>
        <p:spPr>
          <a:xfrm>
            <a:off x="6597302" y="4105585"/>
            <a:ext cx="1152128" cy="6480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อุปกรณ์แสดงผล</a:t>
            </a:r>
          </a:p>
        </p:txBody>
      </p:sp>
      <p:sp>
        <p:nvSpPr>
          <p:cNvPr id="19" name="สี่เหลี่ยมผืนผ้า 41"/>
          <p:cNvSpPr/>
          <p:nvPr/>
        </p:nvSpPr>
        <p:spPr>
          <a:xfrm>
            <a:off x="4509070" y="2377393"/>
            <a:ext cx="1368152" cy="3600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หน่วยความจำ</a:t>
            </a:r>
          </a:p>
        </p:txBody>
      </p:sp>
      <p:cxnSp>
        <p:nvCxnSpPr>
          <p:cNvPr id="20" name="ลูกศรเชื่อมต่อแบบตรง 43"/>
          <p:cNvCxnSpPr>
            <a:stCxn id="10" idx="0"/>
            <a:endCxn id="19" idx="2"/>
          </p:cNvCxnSpPr>
          <p:nvPr/>
        </p:nvCxnSpPr>
        <p:spPr>
          <a:xfrm rot="5400000" flipH="1" flipV="1">
            <a:off x="5049130" y="2881449"/>
            <a:ext cx="288032" cy="15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สี่เหลี่ยมผืนผ้า 44"/>
          <p:cNvSpPr/>
          <p:nvPr/>
        </p:nvSpPr>
        <p:spPr>
          <a:xfrm>
            <a:off x="4581078" y="4105585"/>
            <a:ext cx="1224136" cy="432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อุปกรณ์อินพุต</a:t>
            </a:r>
          </a:p>
        </p:txBody>
      </p:sp>
      <p:cxnSp>
        <p:nvCxnSpPr>
          <p:cNvPr id="22" name="ตัวเชื่อมต่อหักมุม 57"/>
          <p:cNvCxnSpPr>
            <a:stCxn id="15" idx="3"/>
            <a:endCxn id="13" idx="3"/>
          </p:cNvCxnSpPr>
          <p:nvPr/>
        </p:nvCxnSpPr>
        <p:spPr>
          <a:xfrm flipH="1">
            <a:off x="6597302" y="3385505"/>
            <a:ext cx="3600400" cy="2628292"/>
          </a:xfrm>
          <a:prstGeom prst="bentConnector3">
            <a:avLst>
              <a:gd name="adj1" fmla="val -6349"/>
            </a:avLst>
          </a:prstGeom>
          <a:ln w="28575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สี่เหลี่ยมผืนผ้า 71"/>
          <p:cNvSpPr/>
          <p:nvPr/>
        </p:nvSpPr>
        <p:spPr>
          <a:xfrm>
            <a:off x="4293046" y="2089361"/>
            <a:ext cx="1728192" cy="266429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4" name="ตัวเชื่อมต่อหักมุม 90"/>
          <p:cNvCxnSpPr>
            <a:stCxn id="21" idx="0"/>
            <a:endCxn id="10" idx="2"/>
          </p:cNvCxnSpPr>
          <p:nvPr/>
        </p:nvCxnSpPr>
        <p:spPr>
          <a:xfrm rot="5400000" flipH="1" flipV="1">
            <a:off x="5013126" y="3925565"/>
            <a:ext cx="360040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ดมุมสี่เหลี่ยมหนึ่งมุม 91"/>
          <p:cNvSpPr/>
          <p:nvPr/>
        </p:nvSpPr>
        <p:spPr>
          <a:xfrm>
            <a:off x="9045574" y="3745545"/>
            <a:ext cx="1152128" cy="1512168"/>
          </a:xfrm>
          <a:prstGeom prst="snip1Rect">
            <a:avLst/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th-TH" sz="1800" dirty="0">
                <a:solidFill>
                  <a:schemeClr val="tx1"/>
                </a:solidFill>
              </a:rPr>
              <a:t>ระบบที่ต้องการควบคุม เช่น เครื่องทำความร้อน มอเตอร์ เป็นต้น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69310" y="5701955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ปริมาณทางฟิสิกส์ เช่น ความร้อน  ความเร็ว ระยะทาง มุม ความดัน เป็นต้น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6862" y="5689761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ปริมาณทางไฟฟ้า  เช่น แรงดันไฟฟ้า</a:t>
            </a:r>
          </a:p>
        </p:txBody>
      </p:sp>
      <p:pic>
        <p:nvPicPr>
          <p:cNvPr id="28" name="Picture 2" descr="D:\อาจารย์อนุมัติ\งานสอน\วิชา Microcomputer interfacing\200px-Op-amp_symbol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6902" y="4465625"/>
            <a:ext cx="1105534" cy="939704"/>
          </a:xfrm>
          <a:prstGeom prst="rect">
            <a:avLst/>
          </a:prstGeom>
          <a:noFill/>
        </p:spPr>
      </p:pic>
      <p:cxnSp>
        <p:nvCxnSpPr>
          <p:cNvPr id="29" name="รูปร่าง 104"/>
          <p:cNvCxnSpPr>
            <a:stCxn id="13" idx="1"/>
            <a:endCxn id="14" idx="2"/>
          </p:cNvCxnSpPr>
          <p:nvPr/>
        </p:nvCxnSpPr>
        <p:spPr>
          <a:xfrm rot="10800000">
            <a:off x="2420838" y="5185705"/>
            <a:ext cx="2952328" cy="828092"/>
          </a:xfrm>
          <a:prstGeom prst="bentConnector2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รูปร่าง 106"/>
          <p:cNvCxnSpPr>
            <a:stCxn id="14" idx="0"/>
            <a:endCxn id="11" idx="1"/>
          </p:cNvCxnSpPr>
          <p:nvPr/>
        </p:nvCxnSpPr>
        <p:spPr>
          <a:xfrm rot="5400000" flipH="1" flipV="1">
            <a:off x="2096802" y="3709541"/>
            <a:ext cx="1224136" cy="576064"/>
          </a:xfrm>
          <a:prstGeom prst="bentConnector2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สี่เหลี่ยมผืนผ้า 109"/>
          <p:cNvSpPr/>
          <p:nvPr/>
        </p:nvSpPr>
        <p:spPr>
          <a:xfrm>
            <a:off x="7893446" y="3097473"/>
            <a:ext cx="936104" cy="576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ขยายสัญญาณ</a:t>
            </a:r>
          </a:p>
        </p:txBody>
      </p:sp>
      <p:cxnSp>
        <p:nvCxnSpPr>
          <p:cNvPr id="32" name="ลูกศรเชื่อมต่อแบบตรง 114"/>
          <p:cNvCxnSpPr>
            <a:stCxn id="12" idx="3"/>
            <a:endCxn id="31" idx="1"/>
          </p:cNvCxnSpPr>
          <p:nvPr/>
        </p:nvCxnSpPr>
        <p:spPr>
          <a:xfrm>
            <a:off x="7317382" y="3385505"/>
            <a:ext cx="576064" cy="1588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6"/>
          <p:cNvCxnSpPr>
            <a:stCxn id="31" idx="3"/>
            <a:endCxn id="15" idx="1"/>
          </p:cNvCxnSpPr>
          <p:nvPr/>
        </p:nvCxnSpPr>
        <p:spPr>
          <a:xfrm>
            <a:off x="8829550" y="3385505"/>
            <a:ext cx="216024" cy="1588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รูปร่าง 120"/>
          <p:cNvCxnSpPr>
            <a:endCxn id="18" idx="1"/>
          </p:cNvCxnSpPr>
          <p:nvPr/>
        </p:nvCxnSpPr>
        <p:spPr>
          <a:xfrm rot="16200000" flipH="1">
            <a:off x="5859220" y="3691539"/>
            <a:ext cx="1044116" cy="43204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 l="27994" t="40000" r="48677" b="32500"/>
          <a:stretch>
            <a:fillRect/>
          </a:stretch>
        </p:blipFill>
        <p:spPr bwMode="auto">
          <a:xfrm>
            <a:off x="8037462" y="2377393"/>
            <a:ext cx="589156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2348830" y="309747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0-5 v</a:t>
            </a:r>
            <a:endParaRPr lang="th-TH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7245374" y="3118959"/>
            <a:ext cx="792088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0-5 v</a:t>
            </a:r>
            <a:endParaRPr lang="th-TH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3572966" y="3118959"/>
            <a:ext cx="1152128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01001011</a:t>
            </a:r>
            <a:endParaRPr lang="th-TH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1198" y="3118959"/>
            <a:ext cx="1152128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11011010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938259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2347</Words>
  <Application>Microsoft Office PowerPoint</Application>
  <PresentationFormat>Widescreen</PresentationFormat>
  <Paragraphs>366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Arial Unicode MS</vt:lpstr>
      <vt:lpstr>굴림</vt:lpstr>
      <vt:lpstr>Angsana New</vt:lpstr>
      <vt:lpstr>Arial</vt:lpstr>
      <vt:lpstr>Calibri</vt:lpstr>
      <vt:lpstr>Calibri Light</vt:lpstr>
      <vt:lpstr>Cordia New</vt:lpstr>
      <vt:lpstr>CordiaUPC</vt:lpstr>
      <vt:lpstr>Helvetica</vt:lpstr>
      <vt:lpstr>inherit</vt:lpstr>
      <vt:lpstr>OpenSans</vt:lpstr>
      <vt:lpstr>Symbol</vt:lpstr>
      <vt:lpstr>TH Sarabun New</vt:lpstr>
      <vt:lpstr>TH SarabunPSK</vt:lpstr>
      <vt:lpstr>Wingdings</vt:lpstr>
      <vt:lpstr>Office Theme</vt:lpstr>
      <vt:lpstr>Acrobat Document</vt:lpstr>
      <vt:lpstr>Equation</vt:lpstr>
      <vt:lpstr>PowerPoint Presentation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         ระบบควบคุม (Control System)</vt:lpstr>
      <vt:lpstr>ไฟฟ้าและอิเล็คทรอนิกส์เบื้องต้น</vt:lpstr>
      <vt:lpstr>ไฟฟ้าและอิเล็คทรอนิกส์เบื้องต้น</vt:lpstr>
      <vt:lpstr>ไฟฟ้าและอิเล็คทรอนิกส์เบื้องต้น</vt:lpstr>
      <vt:lpstr>ไฟฟ้าและอิเล็คทรอนิกส์เบื้องต้น</vt:lpstr>
      <vt:lpstr>ไฟฟ้าและอิเล็คทรอนิกส์เบื้องต้น</vt:lpstr>
      <vt:lpstr>ไฟฟ้าและอิเล็คทรอนิกส์เบื้องต้น</vt:lpstr>
      <vt:lpstr>ไฟฟ้าและอิเล็คทรอนิกส์เบื้องต้น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อุปกรณ์อิเล็กทรอนิกส์</vt:lpstr>
      <vt:lpstr>Transducer and Sensors</vt:lpstr>
      <vt:lpstr>ข้อพิจารณาการเลือก Sensors</vt:lpstr>
      <vt:lpstr>ข้อพิจารณาการเลือก Sensors</vt:lpstr>
      <vt:lpstr>ข้อพิจารณาการเลือก Sensors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เซ็นเซอร์สำหรับการเกษตร</vt:lpstr>
      <vt:lpstr>การใช้ I/O pin Node MCU</vt:lpstr>
      <vt:lpstr>การใช้ I/O pin Node MCU</vt:lpstr>
      <vt:lpstr>ภาคปฎิบัติวัดพลังงานไฟฟ้า</vt:lpstr>
      <vt:lpstr>ภาคปฎิบัติวัดพลังงานไฟฟ้า</vt:lpstr>
      <vt:lpstr>ภาคปฎิบัติวัดพลังงานไฟฟ้า</vt:lpstr>
      <vt:lpstr>ภาคปฎิบัติวัดพลังงานไฟฟ้า</vt:lpstr>
      <vt:lpstr>ภาคปฎิบัติวัดพลังงานไฟฟ้า</vt:lpstr>
      <vt:lpstr>ภาคปฎิบัติ การวัดอัตราการไหล</vt:lpstr>
      <vt:lpstr>ภาคปฎิบัติ การวัดอัตราการไหล</vt:lpstr>
      <vt:lpstr>ภาคปฎิบัติ การวัดอัตราการไหล</vt:lpstr>
      <vt:lpstr>ภาคปฎิบัติ การวัดอัตราการไหล</vt:lpstr>
      <vt:lpstr>ภาคปฎิบัติ การวัดอัตราการไหล</vt:lpstr>
      <vt:lpstr>เอกสารอ้างอิง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101</dc:title>
  <dc:creator>ASUS</dc:creator>
  <cp:lastModifiedBy>8404-xx</cp:lastModifiedBy>
  <cp:revision>72</cp:revision>
  <dcterms:created xsi:type="dcterms:W3CDTF">2019-08-30T21:28:57Z</dcterms:created>
  <dcterms:modified xsi:type="dcterms:W3CDTF">2020-10-17T01:13:08Z</dcterms:modified>
</cp:coreProperties>
</file>